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5" r:id="rId6"/>
    <p:sldId id="282" r:id="rId7"/>
    <p:sldId id="283" r:id="rId8"/>
    <p:sldId id="287" r:id="rId9"/>
    <p:sldId id="288" r:id="rId10"/>
    <p:sldId id="286" r:id="rId11"/>
    <p:sldId id="284"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5/24/2024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5/24/2024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mailto:Mohande3khademi@gmail.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example/" TargetMode="External"/><Relationship Id="rId2" Type="http://schemas.openxmlformats.org/officeDocument/2006/relationships/hyperlink" Target="http://www.example.com/foo-bar.html"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en.example.com/hello.html" TargetMode="External"/><Relationship Id="rId4" Type="http://schemas.openxmlformats.org/officeDocument/2006/relationships/hyperlink" Target="http://www.example.com/hello-world.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Security token access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err="1">
                <a:solidFill>
                  <a:srgbClr val="5792BA"/>
                </a:solidFill>
              </a:rPr>
              <a:t>Mt.Khademi</a:t>
            </a:r>
            <a:endParaRPr lang="en-US" sz="2300" dirty="0">
              <a:solidFill>
                <a:srgbClr val="5792BA"/>
              </a:solidFill>
            </a:endParaRPr>
          </a:p>
          <a:p>
            <a:pPr algn="l"/>
            <a:r>
              <a:rPr lang="en-US" sz="2300" dirty="0">
                <a:solidFill>
                  <a:srgbClr val="5792BA"/>
                </a:solidFill>
              </a:rPr>
              <a:t>Brain bytes</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 </a:t>
            </a:r>
          </a:p>
          <a:p>
            <a:pPr marL="450000" lvl="1" indent="0" algn="r" rtl="1">
              <a:buNone/>
            </a:pPr>
            <a:r>
              <a:rPr lang="fa-IR" dirty="0"/>
              <a:t>این بخش شامل </a:t>
            </a:r>
            <a:r>
              <a:rPr lang="en-US" dirty="0"/>
              <a:t>Claims</a:t>
            </a:r>
            <a:r>
              <a:rPr lang="fa-IR" dirty="0"/>
              <a:t> است، منظور از </a:t>
            </a:r>
            <a:r>
              <a:rPr lang="en-US" dirty="0"/>
              <a:t>Claims</a:t>
            </a:r>
            <a:r>
              <a:rPr lang="fa-IR" dirty="0"/>
              <a:t> اطلاعاتی است که در مورد موجو.دیت مدنظر و یک سری متادیتای اضافی هستند . </a:t>
            </a:r>
          </a:p>
          <a:p>
            <a:pPr marL="415800" indent="-342900" algn="r" rtl="1"/>
            <a:r>
              <a:rPr lang="en-US" dirty="0"/>
              <a:t>Reserved claims</a:t>
            </a:r>
          </a:p>
          <a:p>
            <a:pPr marL="415800" indent="-342900" algn="r" rtl="1"/>
            <a:r>
              <a:rPr lang="en-US" dirty="0"/>
              <a:t>Public claims</a:t>
            </a:r>
          </a:p>
          <a:p>
            <a:pPr marL="415800" indent="-342900" algn="r" rtl="1"/>
            <a:r>
              <a:rPr lang="en-US" dirty="0"/>
              <a:t>Private claims</a:t>
            </a:r>
            <a:endParaRPr lang="fa-IR" dirty="0"/>
          </a:p>
          <a:p>
            <a:pPr marL="450000" lvl="1" indent="0" algn="r" rtl="1">
              <a:buNone/>
            </a:pPr>
            <a:endParaRPr lang="fa-IR" dirty="0"/>
          </a:p>
          <a:p>
            <a:pPr marL="450000" lvl="1" indent="0" algn="r" rtl="1">
              <a:buNone/>
            </a:pPr>
            <a:endParaRPr lang="en-US" dirty="0"/>
          </a:p>
        </p:txBody>
      </p:sp>
    </p:spTree>
    <p:extLst>
      <p:ext uri="{BB962C8B-B14F-4D97-AF65-F5344CB8AC3E}">
        <p14:creationId xmlns:p14="http://schemas.microsoft.com/office/powerpoint/2010/main" val="3297279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fontScale="77500" lnSpcReduction="20000"/>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 </a:t>
            </a:r>
          </a:p>
          <a:p>
            <a:pPr marL="792900" lvl="1" indent="-342900" algn="r" rtl="1"/>
            <a:r>
              <a:rPr lang="en-US" dirty="0"/>
              <a:t>Reserved claims	 </a:t>
            </a:r>
            <a:r>
              <a:rPr lang="fa-IR" dirty="0"/>
              <a:t> : یک سری اطلاعات مفید و از پیش تعین شده غیر اجباری است . </a:t>
            </a:r>
            <a:endParaRPr lang="en-US" dirty="0"/>
          </a:p>
          <a:p>
            <a:pPr marL="1098900" lvl="2" indent="-342900" algn="r" rtl="1"/>
            <a:r>
              <a:rPr lang="en-US" dirty="0"/>
              <a:t>Exp</a:t>
            </a:r>
            <a:r>
              <a:rPr lang="fa-IR" dirty="0"/>
              <a:t> : تاریخ انقضای توکن</a:t>
            </a:r>
          </a:p>
          <a:p>
            <a:pPr marL="1098900" lvl="2" indent="-342900" algn="r" rtl="1"/>
            <a:r>
              <a:rPr lang="en-US" dirty="0" err="1"/>
              <a:t>Iss</a:t>
            </a:r>
            <a:r>
              <a:rPr lang="en-US" dirty="0"/>
              <a:t> or issuer</a:t>
            </a:r>
            <a:r>
              <a:rPr lang="fa-IR" dirty="0"/>
              <a:t> : صادر کننده توکن</a:t>
            </a:r>
          </a:p>
          <a:p>
            <a:pPr marL="1098900" lvl="2" indent="-342900" algn="r" rtl="1"/>
            <a:r>
              <a:rPr lang="en-US" dirty="0"/>
              <a:t>Subject or sub</a:t>
            </a:r>
            <a:r>
              <a:rPr lang="fa-IR" dirty="0"/>
              <a:t> : موضوع توکن – مثلا میتونیم بگیم برای تیم فلانه، یا برای کاربری عادی سیستم</a:t>
            </a:r>
          </a:p>
          <a:p>
            <a:pPr marL="1098900" lvl="2" indent="-342900" algn="r" rtl="1"/>
            <a:r>
              <a:rPr lang="en-US" dirty="0"/>
              <a:t>Audience or </a:t>
            </a:r>
            <a:r>
              <a:rPr lang="en-US" dirty="0" err="1"/>
              <a:t>aud</a:t>
            </a:r>
            <a:r>
              <a:rPr lang="fa-IR" dirty="0"/>
              <a:t> : در این قسمت مشخص میکنیم این توکن باید کجا مورد استفاده قرار بگیره، این مواقعی کاربرد داره که شما چندتا سرور دارین مثلا و یک توکن</a:t>
            </a:r>
          </a:p>
          <a:p>
            <a:pPr marL="1098900" lvl="2" indent="-342900" algn="r" rtl="1"/>
            <a:r>
              <a:rPr lang="en-US" dirty="0"/>
              <a:t>Expiration or exp</a:t>
            </a:r>
            <a:r>
              <a:rPr lang="fa-IR" dirty="0"/>
              <a:t> : تاریخ انقضای توکن در این قرار میگیره</a:t>
            </a:r>
          </a:p>
          <a:p>
            <a:pPr marL="1098900" lvl="2" indent="-342900" algn="r" rtl="1"/>
            <a:r>
              <a:rPr lang="en-US" dirty="0" err="1"/>
              <a:t>IssuedAt</a:t>
            </a:r>
            <a:r>
              <a:rPr lang="en-US" dirty="0"/>
              <a:t> or </a:t>
            </a:r>
            <a:r>
              <a:rPr lang="en-US" dirty="0" err="1"/>
              <a:t>iat</a:t>
            </a:r>
            <a:r>
              <a:rPr lang="fa-IR" dirty="0"/>
              <a:t> : تاریخ ایجاد توکن که بصورت </a:t>
            </a:r>
            <a:r>
              <a:rPr lang="en-US" dirty="0"/>
              <a:t>Unix time</a:t>
            </a:r>
            <a:r>
              <a:rPr lang="fa-IR" dirty="0"/>
              <a:t> قرار میگیره</a:t>
            </a:r>
          </a:p>
          <a:p>
            <a:pPr marL="1098900" lvl="2" indent="-342900" algn="r" rtl="1"/>
            <a:r>
              <a:rPr lang="en-US" dirty="0" err="1"/>
              <a:t>Jwt</a:t>
            </a:r>
            <a:r>
              <a:rPr lang="en-US" dirty="0"/>
              <a:t> id or </a:t>
            </a:r>
            <a:r>
              <a:rPr lang="en-US" dirty="0" err="1"/>
              <a:t>jti</a:t>
            </a:r>
            <a:r>
              <a:rPr lang="fa-IR" dirty="0"/>
              <a:t> : ایدی منحصر به فرد هر توکن اگر مدیریت توکن هم داشته باشیم</a:t>
            </a:r>
          </a:p>
          <a:p>
            <a:pPr marL="1098900" lvl="2" indent="-342900" algn="r" rtl="1"/>
            <a:r>
              <a:rPr lang="fa-IR" dirty="0"/>
              <a:t>....</a:t>
            </a:r>
          </a:p>
          <a:p>
            <a:pPr marL="450000" lvl="1" indent="0" algn="r" rtl="1">
              <a:buNone/>
            </a:pPr>
            <a:endParaRPr lang="en-US" dirty="0"/>
          </a:p>
        </p:txBody>
      </p:sp>
    </p:spTree>
    <p:extLst>
      <p:ext uri="{BB962C8B-B14F-4D97-AF65-F5344CB8AC3E}">
        <p14:creationId xmlns:p14="http://schemas.microsoft.com/office/powerpoint/2010/main" val="2235972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a:t>
            </a:r>
            <a:endParaRPr lang="en-US" dirty="0"/>
          </a:p>
          <a:p>
            <a:pPr algn="r" rtl="1"/>
            <a:r>
              <a:rPr lang="en-US" dirty="0"/>
              <a:t>Public claim</a:t>
            </a:r>
            <a:r>
              <a:rPr lang="fa-IR" dirty="0"/>
              <a:t> : </a:t>
            </a:r>
          </a:p>
          <a:p>
            <a:pPr marL="1098900" lvl="2" indent="-342900" algn="r" rtl="1"/>
            <a:endParaRPr lang="en-US" dirty="0"/>
          </a:p>
        </p:txBody>
      </p:sp>
    </p:spTree>
    <p:extLst>
      <p:ext uri="{BB962C8B-B14F-4D97-AF65-F5344CB8AC3E}">
        <p14:creationId xmlns:p14="http://schemas.microsoft.com/office/powerpoint/2010/main" val="594035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a:t>
            </a:r>
            <a:endParaRPr lang="en-US" dirty="0"/>
          </a:p>
          <a:p>
            <a:pPr lvl="1" algn="r" rtl="1"/>
            <a:r>
              <a:rPr lang="en-US" dirty="0"/>
              <a:t>Private claim</a:t>
            </a:r>
            <a:r>
              <a:rPr lang="fa-IR" dirty="0"/>
              <a:t> : در این بخش ادعا ها یا </a:t>
            </a:r>
            <a:r>
              <a:rPr lang="en-US" dirty="0"/>
              <a:t>Claims</a:t>
            </a:r>
            <a:r>
              <a:rPr lang="fa-IR" dirty="0"/>
              <a:t> های سفارشی قرار میگرن</a:t>
            </a:r>
          </a:p>
          <a:p>
            <a:pPr marL="1098900" lvl="2" indent="-342900" algn="r" rtl="1"/>
            <a:endParaRPr lang="en-US" dirty="0"/>
          </a:p>
        </p:txBody>
      </p:sp>
      <p:pic>
        <p:nvPicPr>
          <p:cNvPr id="5" name="Picture 4">
            <a:extLst>
              <a:ext uri="{FF2B5EF4-FFF2-40B4-BE49-F238E27FC236}">
                <a16:creationId xmlns:a16="http://schemas.microsoft.com/office/drawing/2014/main" id="{0F6E6DCD-11A9-FA21-489A-4539A0CA6779}"/>
              </a:ext>
            </a:extLst>
          </p:cNvPr>
          <p:cNvPicPr>
            <a:picLocks noChangeAspect="1"/>
          </p:cNvPicPr>
          <p:nvPr/>
        </p:nvPicPr>
        <p:blipFill>
          <a:blip r:embed="rId2"/>
          <a:stretch>
            <a:fillRect/>
          </a:stretch>
        </p:blipFill>
        <p:spPr>
          <a:xfrm>
            <a:off x="1360990" y="3627751"/>
            <a:ext cx="5305425" cy="2028825"/>
          </a:xfrm>
          <a:prstGeom prst="rect">
            <a:avLst/>
          </a:prstGeom>
        </p:spPr>
      </p:pic>
      <p:sp>
        <p:nvSpPr>
          <p:cNvPr id="6" name="Rectangle 5">
            <a:extLst>
              <a:ext uri="{FF2B5EF4-FFF2-40B4-BE49-F238E27FC236}">
                <a16:creationId xmlns:a16="http://schemas.microsoft.com/office/drawing/2014/main" id="{11C3D0F2-52B5-97A1-F158-C250B16AEF62}"/>
              </a:ext>
            </a:extLst>
          </p:cNvPr>
          <p:cNvSpPr/>
          <p:nvPr/>
        </p:nvSpPr>
        <p:spPr>
          <a:xfrm>
            <a:off x="2027976" y="4590107"/>
            <a:ext cx="2046083" cy="5251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38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Vs 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lstStyle/>
          <a:p>
            <a:pPr algn="r" rtl="1"/>
            <a:r>
              <a:rPr lang="en-US" dirty="0"/>
              <a:t>Authentication</a:t>
            </a:r>
            <a:r>
              <a:rPr lang="fa-IR" dirty="0"/>
              <a:t> : احراز هویت – تایید هویت یک شخص در یک سیستم ، به روش ها و فرایندهایی گفته میشود که برای شناسایی و تایید هویت یک فرد استفاده میشود . مثلا وقتی شماره موبایل و رمز میزنید و وارد میشود عملیاتی که شمارو شناسایی و تشخیص میده بهش میگن عملیات </a:t>
            </a:r>
            <a:r>
              <a:rPr lang="en-US" dirty="0"/>
              <a:t>Authentication</a:t>
            </a:r>
            <a:endParaRPr lang="fa-IR" dirty="0"/>
          </a:p>
          <a:p>
            <a:pPr algn="r" rtl="1"/>
            <a:r>
              <a:rPr lang="en-US" dirty="0"/>
              <a:t>Authorization</a:t>
            </a:r>
            <a:r>
              <a:rPr lang="fa-IR" dirty="0"/>
              <a:t> : مجوز. فرایند تعیین سطح دسترسی واجازه دهی به منابع و سورس های مختلف و اکشن های مختلف در سیستم به فرد یا سیستم های دیگر گفته میشود . </a:t>
            </a:r>
            <a:endParaRPr lang="en-US" dirty="0"/>
          </a:p>
        </p:txBody>
      </p:sp>
    </p:spTree>
    <p:extLst>
      <p:ext uri="{BB962C8B-B14F-4D97-AF65-F5344CB8AC3E}">
        <p14:creationId xmlns:p14="http://schemas.microsoft.com/office/powerpoint/2010/main" val="2598437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Vs 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lstStyle/>
          <a:p>
            <a:pPr algn="r" rtl="1"/>
            <a:r>
              <a:rPr lang="en-US" dirty="0"/>
              <a:t>Unauthorized 401</a:t>
            </a:r>
            <a:r>
              <a:rPr lang="fa-IR" dirty="0"/>
              <a:t> : این خطا یعنی غیر مجاز، وقتی به درستی احراز هویت نشویم این خطا رو دریافت میکنیم، یعنی اگر در بخش </a:t>
            </a:r>
            <a:r>
              <a:rPr lang="en-US" dirty="0"/>
              <a:t>Authentication</a:t>
            </a:r>
            <a:r>
              <a:rPr lang="fa-IR" dirty="0"/>
              <a:t> مشکلی باشد باید این خطا رو فایر کنیم .</a:t>
            </a:r>
            <a:endParaRPr lang="en-US" dirty="0"/>
          </a:p>
          <a:p>
            <a:pPr algn="r" rtl="1"/>
            <a:r>
              <a:rPr lang="en-US" dirty="0" err="1"/>
              <a:t>Forbiden</a:t>
            </a:r>
            <a:r>
              <a:rPr lang="en-US" dirty="0"/>
              <a:t> 403</a:t>
            </a:r>
            <a:r>
              <a:rPr lang="fa-IR" dirty="0"/>
              <a:t> : یعنی خطا یعنی مجوز این اکشن یا این بخش رو ندارید.</a:t>
            </a:r>
            <a:r>
              <a:rPr lang="en-US" dirty="0"/>
              <a:t> </a:t>
            </a:r>
            <a:r>
              <a:rPr lang="fa-IR" dirty="0"/>
              <a:t> وقتی در بخش </a:t>
            </a:r>
            <a:r>
              <a:rPr lang="en-US" dirty="0"/>
              <a:t>Authorization</a:t>
            </a:r>
            <a:r>
              <a:rPr lang="fa-IR" dirty="0"/>
              <a:t> مشکلی باشد باید این خطا رو فایر کنیم .</a:t>
            </a:r>
            <a:endParaRPr lang="en-US" dirty="0"/>
          </a:p>
        </p:txBody>
      </p:sp>
    </p:spTree>
    <p:extLst>
      <p:ext uri="{BB962C8B-B14F-4D97-AF65-F5344CB8AC3E}">
        <p14:creationId xmlns:p14="http://schemas.microsoft.com/office/powerpoint/2010/main" val="3344504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Password-based</a:t>
            </a:r>
            <a:r>
              <a:rPr lang="fa-IR" dirty="0"/>
              <a:t> : همون روش یوزرنیم و پسورد معمولی خودمون . </a:t>
            </a:r>
          </a:p>
          <a:p>
            <a:pPr algn="r" rtl="1"/>
            <a:r>
              <a:rPr lang="en-US" dirty="0"/>
              <a:t>Password Less</a:t>
            </a:r>
            <a:r>
              <a:rPr lang="fa-IR" dirty="0"/>
              <a:t> : کاربر با استفاده از </a:t>
            </a:r>
            <a:r>
              <a:rPr lang="en-US" dirty="0"/>
              <a:t>OTP</a:t>
            </a:r>
            <a:r>
              <a:rPr lang="fa-IR" dirty="0"/>
              <a:t> یا همون </a:t>
            </a:r>
            <a:r>
              <a:rPr lang="en-US" dirty="0"/>
              <a:t>One time Password</a:t>
            </a:r>
            <a:r>
              <a:rPr lang="fa-IR" dirty="0"/>
              <a:t> وارد میشه که روش های معمولیش اسمس دادن پسورد یا ارسال لینک لاگین به ایمیل است . </a:t>
            </a:r>
            <a:endParaRPr lang="en-US" dirty="0"/>
          </a:p>
          <a:p>
            <a:pPr algn="r" rtl="1"/>
            <a:r>
              <a:rPr lang="en-US" dirty="0"/>
              <a:t>SSO – Single sign-on</a:t>
            </a:r>
            <a:r>
              <a:rPr lang="fa-IR" dirty="0"/>
              <a:t> : در این روش شما با لاگین به یک سرویس اجازه دسترسی به چندین سرویس دیگه رو دارید</a:t>
            </a:r>
          </a:p>
          <a:p>
            <a:pPr algn="r" rtl="1"/>
            <a:r>
              <a:rPr lang="en-US" dirty="0"/>
              <a:t>Social Authentication [third party]</a:t>
            </a:r>
            <a:r>
              <a:rPr lang="fa-IR" dirty="0"/>
              <a:t> : احراز هویت کاربر با استفاده ازحساب کاربریش در فضای مجازی – همون لاگین بوسیله جیمیل که زیر همه لاگین ها این روزا هست . </a:t>
            </a:r>
          </a:p>
        </p:txBody>
      </p:sp>
    </p:spTree>
    <p:extLst>
      <p:ext uri="{BB962C8B-B14F-4D97-AF65-F5344CB8AC3E}">
        <p14:creationId xmlns:p14="http://schemas.microsoft.com/office/powerpoint/2010/main" val="1807029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 ست کردن بعضی از دسترسی ها به رول ها یا نفش ها در سیستم نه اشخاص . مثلا گواهینامه، من گواهینامه </a:t>
            </a:r>
            <a:r>
              <a:rPr lang="en-US" dirty="0"/>
              <a:t>B1</a:t>
            </a:r>
            <a:r>
              <a:rPr lang="fa-IR" dirty="0"/>
              <a:t> دارم پس میتونم دوچرخ برونم ولی ماشین سنگین نه، در اصل دسترسی به من نیست به گواهینامه اس . </a:t>
            </a:r>
            <a:endParaRPr lang="en-US" dirty="0"/>
          </a:p>
          <a:p>
            <a:pPr lvl="1" algn="r" rtl="1"/>
            <a:r>
              <a:rPr lang="en-US" dirty="0"/>
              <a:t>Admin Role : can add a new user</a:t>
            </a:r>
          </a:p>
          <a:p>
            <a:pPr lvl="1" algn="r" rtl="1"/>
            <a:r>
              <a:rPr lang="en-US" dirty="0"/>
              <a:t>User Role : can’t add a new user</a:t>
            </a:r>
          </a:p>
          <a:p>
            <a:pPr algn="r" rtl="1"/>
            <a:r>
              <a:rPr lang="en-US" dirty="0"/>
              <a:t>Claim base</a:t>
            </a:r>
          </a:p>
          <a:p>
            <a:pPr algn="r" rtl="1"/>
            <a:r>
              <a:rPr lang="en-US" dirty="0"/>
              <a:t>Policy base</a:t>
            </a:r>
            <a:endParaRPr lang="fa-IR" dirty="0"/>
          </a:p>
        </p:txBody>
      </p:sp>
    </p:spTree>
    <p:extLst>
      <p:ext uri="{BB962C8B-B14F-4D97-AF65-F5344CB8AC3E}">
        <p14:creationId xmlns:p14="http://schemas.microsoft.com/office/powerpoint/2010/main" val="2210018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 یه جمله اس که هر انتیتی یا موجودیت در مورد خودش میگه و ادعا میکنه من اینم .</a:t>
            </a:r>
          </a:p>
          <a:p>
            <a:pPr lvl="1" algn="r" rtl="1"/>
            <a:r>
              <a:rPr lang="fa-IR" dirty="0"/>
              <a:t>این از رول ها منعطف تره چون میشه در مورد یک شخصی که لاگین کرده و تایید شده کلیم های متفاوتی داشت، مثلا نام کاربری، مثلا ایمیل شماره تماس و .... مثلا میگیم این ایمیل منه، پس من یک ادعا یا کلیم دارم که میگه ایمیل من </a:t>
            </a:r>
            <a:r>
              <a:rPr lang="en-US" dirty="0">
                <a:hlinkClick r:id="rId2"/>
              </a:rPr>
              <a:t>Mohande3khademi@gmail.com</a:t>
            </a:r>
            <a:r>
              <a:rPr lang="fa-IR" dirty="0"/>
              <a:t> . میشه گفت یه سری توضیحات هستن در مورد موجودیت، که بصورت کلید و مقدار ذخیره هم میشن . </a:t>
            </a:r>
            <a:r>
              <a:rPr lang="fa-IR"/>
              <a:t>مثلا میشه نوشته های روی گواهینامه رو کلیم دونست، ادعاهایی که من کردم اینه، نامم اینه، شماره ملیم اینه .... </a:t>
            </a:r>
            <a:endParaRPr lang="en-US" dirty="0"/>
          </a:p>
          <a:p>
            <a:pPr algn="r" rtl="1"/>
            <a:r>
              <a:rPr lang="en-US" dirty="0"/>
              <a:t>Policy base</a:t>
            </a:r>
            <a:endParaRPr lang="fa-IR" dirty="0"/>
          </a:p>
        </p:txBody>
      </p:sp>
    </p:spTree>
    <p:extLst>
      <p:ext uri="{BB962C8B-B14F-4D97-AF65-F5344CB8AC3E}">
        <p14:creationId xmlns:p14="http://schemas.microsoft.com/office/powerpoint/2010/main" val="1749108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a:t>
            </a:r>
          </a:p>
          <a:p>
            <a:pPr algn="r" rtl="1"/>
            <a:r>
              <a:rPr lang="en-US" dirty="0"/>
              <a:t>Policy base</a:t>
            </a:r>
            <a:r>
              <a:rPr lang="fa-IR" dirty="0"/>
              <a:t> : توابع یا </a:t>
            </a:r>
            <a:r>
              <a:rPr lang="fa-IR" dirty="0" err="1"/>
              <a:t>رول</a:t>
            </a:r>
            <a:r>
              <a:rPr lang="fa-IR" dirty="0"/>
              <a:t> </a:t>
            </a:r>
            <a:r>
              <a:rPr lang="fa-IR" dirty="0" err="1"/>
              <a:t>هایی</a:t>
            </a:r>
            <a:r>
              <a:rPr lang="fa-IR" dirty="0"/>
              <a:t> هستند که مسئول چک کردن اطلاعات کاربر موجود و همچنین اینکه دسترسی این کاربر </a:t>
            </a:r>
            <a:r>
              <a:rPr lang="fa-IR" dirty="0" err="1"/>
              <a:t>اوکی</a:t>
            </a:r>
            <a:r>
              <a:rPr lang="fa-IR" dirty="0"/>
              <a:t> هست یا نه، هستند . </a:t>
            </a:r>
          </a:p>
          <a:p>
            <a:pPr lvl="1" algn="r" rtl="1"/>
            <a:r>
              <a:rPr lang="fa-IR" dirty="0"/>
              <a:t>مثلا </a:t>
            </a:r>
            <a:r>
              <a:rPr lang="fa-IR" dirty="0" err="1"/>
              <a:t>پالیسی</a:t>
            </a:r>
            <a:r>
              <a:rPr lang="fa-IR" dirty="0"/>
              <a:t> چک کردن اینکه اجازه سواری داریم یا نه :‌</a:t>
            </a:r>
            <a:endParaRPr lang="en-US" dirty="0"/>
          </a:p>
          <a:p>
            <a:pPr lvl="2" algn="r" rtl="1"/>
            <a:r>
              <a:rPr lang="fa-IR" dirty="0"/>
              <a:t>آیا این شخص اصلا گواهینامه </a:t>
            </a:r>
            <a:r>
              <a:rPr lang="fa-IR" dirty="0" err="1"/>
              <a:t>داره</a:t>
            </a:r>
            <a:r>
              <a:rPr lang="fa-IR" dirty="0"/>
              <a:t> ؟‌</a:t>
            </a:r>
          </a:p>
          <a:p>
            <a:pPr lvl="2" algn="r" rtl="1"/>
            <a:r>
              <a:rPr lang="fa-IR" dirty="0"/>
              <a:t>آیا تاریخ گواهینامه شخص نگذشته است ؟‌</a:t>
            </a:r>
          </a:p>
          <a:p>
            <a:pPr lvl="2" algn="r" rtl="1"/>
            <a:r>
              <a:rPr lang="fa-IR" dirty="0"/>
              <a:t>آیا این گواهینامه کلاس سی است که بتواند ماشین را براند ؟‌</a:t>
            </a:r>
          </a:p>
        </p:txBody>
      </p:sp>
    </p:spTree>
    <p:extLst>
      <p:ext uri="{BB962C8B-B14F-4D97-AF65-F5344CB8AC3E}">
        <p14:creationId xmlns:p14="http://schemas.microsoft.com/office/powerpoint/2010/main" val="1350302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0E6B-E446-4D07-4AD1-649ADC6BA723}"/>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F22CF87B-00BB-73B5-148B-597F374C98D5}"/>
              </a:ext>
            </a:extLst>
          </p:cNvPr>
          <p:cNvSpPr>
            <a:spLocks noGrp="1"/>
          </p:cNvSpPr>
          <p:nvPr>
            <p:ph idx="1"/>
          </p:nvPr>
        </p:nvSpPr>
        <p:spPr/>
        <p:txBody>
          <a:bodyPr/>
          <a:lstStyle/>
          <a:p>
            <a:r>
              <a:rPr lang="en-US" dirty="0"/>
              <a:t>Idioms</a:t>
            </a:r>
          </a:p>
          <a:p>
            <a:pPr lvl="1"/>
            <a:r>
              <a:rPr lang="en-US" dirty="0" err="1"/>
              <a:t>Jwt</a:t>
            </a:r>
            <a:endParaRPr lang="en-US" dirty="0"/>
          </a:p>
          <a:p>
            <a:pPr lvl="1"/>
            <a:r>
              <a:rPr lang="en-US" dirty="0" err="1"/>
              <a:t>Jws</a:t>
            </a:r>
            <a:endParaRPr lang="en-US" dirty="0"/>
          </a:p>
          <a:p>
            <a:pPr lvl="1"/>
            <a:r>
              <a:rPr lang="en-US" dirty="0" err="1"/>
              <a:t>Jwe</a:t>
            </a:r>
            <a:endParaRPr lang="en-US" dirty="0"/>
          </a:p>
          <a:p>
            <a:pPr lvl="1"/>
            <a:r>
              <a:rPr lang="en-US" dirty="0"/>
              <a:t>CORS</a:t>
            </a:r>
            <a:endParaRPr lang="fa-IR" dirty="0"/>
          </a:p>
          <a:p>
            <a:pPr lvl="1"/>
            <a:r>
              <a:rPr lang="en-US" dirty="0"/>
              <a:t>Authentication VS Authorization</a:t>
            </a:r>
          </a:p>
          <a:p>
            <a:pPr lvl="1"/>
            <a:endParaRPr lang="en-US" dirty="0"/>
          </a:p>
        </p:txBody>
      </p:sp>
    </p:spTree>
    <p:extLst>
      <p:ext uri="{BB962C8B-B14F-4D97-AF65-F5344CB8AC3E}">
        <p14:creationId xmlns:p14="http://schemas.microsoft.com/office/powerpoint/2010/main" val="3654265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a:t>
            </a:r>
          </a:p>
          <a:p>
            <a:pPr algn="r" rtl="1"/>
            <a:r>
              <a:rPr lang="en-US" dirty="0"/>
              <a:t>Policy base</a:t>
            </a:r>
            <a:r>
              <a:rPr lang="fa-IR" dirty="0"/>
              <a:t> : توابع یا </a:t>
            </a:r>
            <a:r>
              <a:rPr lang="fa-IR" dirty="0" err="1"/>
              <a:t>رول</a:t>
            </a:r>
            <a:r>
              <a:rPr lang="fa-IR" dirty="0"/>
              <a:t> </a:t>
            </a:r>
            <a:r>
              <a:rPr lang="fa-IR" dirty="0" err="1"/>
              <a:t>هایی</a:t>
            </a:r>
            <a:r>
              <a:rPr lang="fa-IR" dirty="0"/>
              <a:t> هستند که مسئول چک کردن اطلاعات کاربر موجود و همچنین اینکه دسترسی این کاربر </a:t>
            </a:r>
            <a:r>
              <a:rPr lang="fa-IR" dirty="0" err="1"/>
              <a:t>اوکی</a:t>
            </a:r>
            <a:r>
              <a:rPr lang="fa-IR" dirty="0"/>
              <a:t> هست یا نه، هستند . </a:t>
            </a:r>
          </a:p>
          <a:p>
            <a:pPr lvl="1" algn="r" rtl="1"/>
            <a:r>
              <a:rPr lang="fa-IR" dirty="0"/>
              <a:t>مثلا </a:t>
            </a:r>
            <a:r>
              <a:rPr lang="fa-IR" dirty="0" err="1"/>
              <a:t>پالیسی</a:t>
            </a:r>
            <a:r>
              <a:rPr lang="fa-IR" dirty="0"/>
              <a:t> چک کردن اینکه اجازه سواری داریم یا نه :‌</a:t>
            </a:r>
            <a:endParaRPr lang="en-US" dirty="0"/>
          </a:p>
          <a:p>
            <a:pPr lvl="2" algn="r" rtl="1"/>
            <a:r>
              <a:rPr lang="fa-IR" dirty="0"/>
              <a:t>آیا این شخص اصلا گواهینامه </a:t>
            </a:r>
            <a:r>
              <a:rPr lang="fa-IR" dirty="0" err="1"/>
              <a:t>داره</a:t>
            </a:r>
            <a:r>
              <a:rPr lang="fa-IR" dirty="0"/>
              <a:t> ؟‌</a:t>
            </a:r>
          </a:p>
          <a:p>
            <a:pPr lvl="2" algn="r" rtl="1"/>
            <a:r>
              <a:rPr lang="fa-IR" dirty="0"/>
              <a:t>آیا تاریخ گواهینامه شخص نگذشته است ؟‌</a:t>
            </a:r>
          </a:p>
          <a:p>
            <a:pPr lvl="2" algn="r" rtl="1"/>
            <a:r>
              <a:rPr lang="fa-IR" dirty="0"/>
              <a:t>آیا این گواهینامه کلاس سی است که بتواند ماشین را براند ؟‌</a:t>
            </a:r>
          </a:p>
        </p:txBody>
      </p:sp>
    </p:spTree>
    <p:extLst>
      <p:ext uri="{BB962C8B-B14F-4D97-AF65-F5344CB8AC3E}">
        <p14:creationId xmlns:p14="http://schemas.microsoft.com/office/powerpoint/2010/main" val="315056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Asp Core and JWT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Packages</a:t>
            </a:r>
          </a:p>
          <a:p>
            <a:pPr lvl="1" algn="r" rtl="1"/>
            <a:r>
              <a:rPr lang="en-US" dirty="0"/>
              <a:t> </a:t>
            </a:r>
            <a:r>
              <a:rPr lang="en-US" dirty="0" err="1"/>
              <a:t>Microsoft.AspNetCore.Authentication.JwtBearer</a:t>
            </a:r>
            <a:endParaRPr lang="fa-IR" dirty="0"/>
          </a:p>
          <a:p>
            <a:pPr lvl="2" algn="r" rtl="1"/>
            <a:r>
              <a:rPr lang="fa-IR" dirty="0"/>
              <a:t>شامل یک سری کلاس است که برای ساپورت کردن </a:t>
            </a:r>
            <a:r>
              <a:rPr lang="fa-IR" dirty="0" err="1"/>
              <a:t>توکن</a:t>
            </a:r>
            <a:r>
              <a:rPr lang="fa-IR" dirty="0"/>
              <a:t> </a:t>
            </a:r>
            <a:r>
              <a:rPr lang="en-US" dirty="0" err="1"/>
              <a:t>jwt</a:t>
            </a:r>
            <a:r>
              <a:rPr lang="en-US" dirty="0"/>
              <a:t> bearer</a:t>
            </a:r>
            <a:r>
              <a:rPr lang="fa-IR" dirty="0"/>
              <a:t> بر پایه </a:t>
            </a:r>
            <a:r>
              <a:rPr lang="en-US" dirty="0"/>
              <a:t>Authentication</a:t>
            </a:r>
            <a:r>
              <a:rPr lang="fa-IR" dirty="0"/>
              <a:t>‌است . </a:t>
            </a:r>
          </a:p>
          <a:p>
            <a:pPr lvl="1" algn="r" rtl="1"/>
            <a:r>
              <a:rPr lang="fa-IR" dirty="0"/>
              <a:t> </a:t>
            </a:r>
            <a:r>
              <a:rPr lang="en-US" dirty="0" err="1"/>
              <a:t>Microsoft.AspNetCore.Identity.EntityFrameworkCore</a:t>
            </a:r>
            <a:endParaRPr lang="fa-IR" dirty="0"/>
          </a:p>
          <a:p>
            <a:pPr lvl="2" algn="r" rtl="1"/>
            <a:r>
              <a:rPr lang="en-US" dirty="0"/>
              <a:t>Provides types for persisting identity data with entity framework</a:t>
            </a:r>
          </a:p>
          <a:p>
            <a:pPr lvl="2" algn="r" rtl="1"/>
            <a:endParaRPr lang="fa-IR" dirty="0"/>
          </a:p>
          <a:p>
            <a:pPr lvl="1" algn="r" rtl="1"/>
            <a:endParaRPr lang="fa-IR" dirty="0"/>
          </a:p>
        </p:txBody>
      </p:sp>
    </p:spTree>
    <p:extLst>
      <p:ext uri="{BB962C8B-B14F-4D97-AF65-F5344CB8AC3E}">
        <p14:creationId xmlns:p14="http://schemas.microsoft.com/office/powerpoint/2010/main" val="2473774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Asp Core </a:t>
            </a:r>
            <a:r>
              <a:rPr lang="en-US" dirty="0" err="1"/>
              <a:t>Authenticaton</a:t>
            </a:r>
            <a:r>
              <a:rPr lang="en-US" dirty="0"/>
              <a:t> automatic</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l"/>
            <a:r>
              <a:rPr lang="en-US" dirty="0" err="1"/>
              <a:t>builder.Services.AddAuthentication</a:t>
            </a:r>
            <a:endParaRPr lang="fa-IR" dirty="0"/>
          </a:p>
          <a:p>
            <a:pPr lvl="1"/>
            <a:r>
              <a:rPr lang="en-US" dirty="0"/>
              <a:t>Authentication is the process of determining a user’s identity.</a:t>
            </a:r>
          </a:p>
          <a:p>
            <a:pPr lvl="1"/>
            <a:r>
              <a:rPr lang="en-US" dirty="0"/>
              <a:t>It’s handled by authentication service</a:t>
            </a:r>
          </a:p>
          <a:p>
            <a:pPr lvl="1"/>
            <a:r>
              <a:rPr lang="en-US" dirty="0" err="1"/>
              <a:t>IAuthenticationService</a:t>
            </a:r>
            <a:r>
              <a:rPr lang="en-US" dirty="0"/>
              <a:t> used by authentication middleware . </a:t>
            </a:r>
          </a:p>
          <a:p>
            <a:pPr lvl="1"/>
            <a:r>
              <a:rPr lang="en-US" dirty="0"/>
              <a:t>In </a:t>
            </a:r>
            <a:r>
              <a:rPr lang="en-US" dirty="0" err="1"/>
              <a:t>program.cs</a:t>
            </a:r>
            <a:endParaRPr lang="en-US" dirty="0"/>
          </a:p>
          <a:p>
            <a:pPr lvl="2"/>
            <a:r>
              <a:rPr lang="en-US" dirty="0" err="1"/>
              <a:t>builder.services.AddAuthentication</a:t>
            </a:r>
            <a:r>
              <a:rPr lang="en-US" dirty="0"/>
              <a:t>( options );</a:t>
            </a:r>
            <a:endParaRPr lang="fa-IR" dirty="0"/>
          </a:p>
          <a:p>
            <a:pPr lvl="1" algn="r" rtl="1"/>
            <a:endParaRPr lang="fa-IR" dirty="0"/>
          </a:p>
        </p:txBody>
      </p:sp>
    </p:spTree>
    <p:extLst>
      <p:ext uri="{BB962C8B-B14F-4D97-AF65-F5344CB8AC3E}">
        <p14:creationId xmlns:p14="http://schemas.microsoft.com/office/powerpoint/2010/main" val="3443663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err="1"/>
              <a:t>Authenticaton</a:t>
            </a:r>
            <a:r>
              <a:rPr lang="en-US" dirty="0"/>
              <a:t> Concept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1800" dirty="0">
                <a:solidFill>
                  <a:srgbClr val="FF0000"/>
                </a:solidFill>
              </a:rPr>
              <a:t>Authentication</a:t>
            </a:r>
            <a:r>
              <a:rPr lang="en-US" sz="1800" dirty="0"/>
              <a:t> is </a:t>
            </a:r>
            <a:r>
              <a:rPr lang="en-US" sz="1800" dirty="0">
                <a:solidFill>
                  <a:srgbClr val="00B0F0"/>
                </a:solidFill>
              </a:rPr>
              <a:t>responsible</a:t>
            </a:r>
            <a:r>
              <a:rPr lang="en-US" sz="1800" dirty="0"/>
              <a:t> for providing the </a:t>
            </a:r>
            <a:r>
              <a:rPr lang="en-US" sz="1800" dirty="0" err="1">
                <a:solidFill>
                  <a:srgbClr val="FF0000"/>
                </a:solidFill>
              </a:rPr>
              <a:t>CalimPrincipal</a:t>
            </a:r>
            <a:r>
              <a:rPr lang="en-US" sz="1800" dirty="0"/>
              <a:t> for </a:t>
            </a:r>
            <a:r>
              <a:rPr lang="en-US" sz="1800" dirty="0">
                <a:solidFill>
                  <a:srgbClr val="FFC000"/>
                </a:solidFill>
              </a:rPr>
              <a:t>authorization</a:t>
            </a:r>
            <a:r>
              <a:rPr lang="en-US" sz="1800" dirty="0"/>
              <a:t> to make </a:t>
            </a:r>
            <a:r>
              <a:rPr lang="en-US" sz="1800" dirty="0">
                <a:solidFill>
                  <a:srgbClr val="00B0F0"/>
                </a:solidFill>
              </a:rPr>
              <a:t>permission decisions against</a:t>
            </a:r>
            <a:r>
              <a:rPr lang="en-US" sz="1800" dirty="0"/>
              <a:t>.</a:t>
            </a:r>
          </a:p>
          <a:p>
            <a:r>
              <a:rPr lang="en-US" sz="1800" dirty="0">
                <a:solidFill>
                  <a:srgbClr val="00B0F0"/>
                </a:solidFill>
              </a:rPr>
              <a:t>There are multiple authentication schema</a:t>
            </a:r>
            <a:r>
              <a:rPr lang="en-US" sz="1800" dirty="0"/>
              <a:t> approaches to select which </a:t>
            </a:r>
            <a:r>
              <a:rPr lang="en-US" sz="1800" dirty="0">
                <a:solidFill>
                  <a:srgbClr val="FF0000"/>
                </a:solidFill>
              </a:rPr>
              <a:t>authentication handler </a:t>
            </a:r>
            <a:r>
              <a:rPr lang="en-US" sz="1800" dirty="0"/>
              <a:t>is responsible for </a:t>
            </a:r>
            <a:r>
              <a:rPr lang="en-US" sz="1800" dirty="0">
                <a:solidFill>
                  <a:srgbClr val="92D050"/>
                </a:solidFill>
              </a:rPr>
              <a:t>generating the correct set of claims </a:t>
            </a:r>
            <a:r>
              <a:rPr lang="en-US" sz="1800" dirty="0"/>
              <a:t>. </a:t>
            </a:r>
          </a:p>
          <a:p>
            <a:r>
              <a:rPr lang="en-US" sz="1800" dirty="0"/>
              <a:t>When there is only a single authentication scheme registered , It becomes the default schema. If multiple schemes are registered and the default isn’t specified, a scheme must be specified in the authorize attribute , Otherwise get an error : No </a:t>
            </a:r>
            <a:r>
              <a:rPr lang="en-US" sz="1800" dirty="0" err="1">
                <a:solidFill>
                  <a:srgbClr val="FF0000"/>
                </a:solidFill>
              </a:rPr>
              <a:t>AutneticationScheme</a:t>
            </a:r>
            <a:r>
              <a:rPr lang="en-US" sz="1800" dirty="0"/>
              <a:t> was specified.</a:t>
            </a:r>
            <a:endParaRPr lang="fa-IR" sz="1800" dirty="0"/>
          </a:p>
        </p:txBody>
      </p:sp>
    </p:spTree>
    <p:extLst>
      <p:ext uri="{BB962C8B-B14F-4D97-AF65-F5344CB8AC3E}">
        <p14:creationId xmlns:p14="http://schemas.microsoft.com/office/powerpoint/2010/main" val="1381822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Handler</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1800" dirty="0"/>
              <a:t>Is a type that implements the behavior of scheme .</a:t>
            </a:r>
          </a:p>
          <a:p>
            <a:r>
              <a:rPr lang="en-US" sz="1800" dirty="0"/>
              <a:t>Is derived from </a:t>
            </a:r>
            <a:r>
              <a:rPr lang="en-US" sz="1800" dirty="0" err="1">
                <a:solidFill>
                  <a:srgbClr val="FF0000"/>
                </a:solidFill>
              </a:rPr>
              <a:t>IAuthenticationHandler</a:t>
            </a:r>
            <a:r>
              <a:rPr lang="en-US" sz="1800" dirty="0"/>
              <a:t> or </a:t>
            </a:r>
            <a:r>
              <a:rPr lang="en-US" sz="1800" dirty="0" err="1">
                <a:solidFill>
                  <a:srgbClr val="FF0000"/>
                </a:solidFill>
              </a:rPr>
              <a:t>AuthenticationHandler</a:t>
            </a:r>
            <a:r>
              <a:rPr lang="en-US" sz="1800" dirty="0">
                <a:solidFill>
                  <a:srgbClr val="FF0000"/>
                </a:solidFill>
              </a:rPr>
              <a:t>&lt;</a:t>
            </a:r>
            <a:r>
              <a:rPr lang="en-US" sz="1800" dirty="0" err="1">
                <a:solidFill>
                  <a:srgbClr val="FF0000"/>
                </a:solidFill>
              </a:rPr>
              <a:t>Toptions</a:t>
            </a:r>
            <a:r>
              <a:rPr lang="en-US" sz="1800" dirty="0">
                <a:solidFill>
                  <a:srgbClr val="FF0000"/>
                </a:solidFill>
              </a:rPr>
              <a:t>&gt; </a:t>
            </a:r>
          </a:p>
          <a:p>
            <a:r>
              <a:rPr lang="en-US" sz="1800" dirty="0"/>
              <a:t>Has the primary responsible to authenticate users.</a:t>
            </a:r>
          </a:p>
          <a:p>
            <a:pPr marL="36900" indent="0">
              <a:buNone/>
            </a:pPr>
            <a:r>
              <a:rPr lang="en-US" sz="1400" b="0" i="0" dirty="0">
                <a:solidFill>
                  <a:srgbClr val="00B0F0"/>
                </a:solidFill>
                <a:effectLst/>
                <a:latin typeface="Segoe UI" panose="020B0502040204020203" pitchFamily="34" charset="0"/>
              </a:rPr>
              <a:t>Based on the authentication scheme's configuration and the incoming request context, authentication handlers : </a:t>
            </a:r>
          </a:p>
          <a:p>
            <a:r>
              <a:rPr lang="en-US" sz="1400" dirty="0">
                <a:solidFill>
                  <a:srgbClr val="00B0F0"/>
                </a:solidFill>
                <a:effectLst/>
                <a:latin typeface="Segoe UI" panose="020B0502040204020203" pitchFamily="34" charset="0"/>
              </a:rPr>
              <a:t>Construct </a:t>
            </a:r>
            <a:r>
              <a:rPr lang="en-US" sz="1400" dirty="0" err="1">
                <a:solidFill>
                  <a:srgbClr val="00B0F0"/>
                </a:solidFill>
                <a:effectLst/>
                <a:latin typeface="Segoe UI" panose="020B0502040204020203" pitchFamily="34" charset="0"/>
              </a:rPr>
              <a:t>AuthenticationTicket</a:t>
            </a:r>
            <a:r>
              <a:rPr lang="en-US" sz="1400" dirty="0">
                <a:solidFill>
                  <a:srgbClr val="00B0F0"/>
                </a:solidFill>
                <a:effectLst/>
                <a:latin typeface="Segoe UI" panose="020B0502040204020203" pitchFamily="34" charset="0"/>
              </a:rPr>
              <a:t> object representing the user’s identity if authentication is successful.</a:t>
            </a:r>
          </a:p>
          <a:p>
            <a:r>
              <a:rPr lang="en-US" sz="1400" dirty="0">
                <a:solidFill>
                  <a:srgbClr val="00B0F0"/>
                </a:solidFill>
                <a:effectLst/>
                <a:latin typeface="Segoe UI" panose="020B0502040204020203" pitchFamily="34" charset="0"/>
              </a:rPr>
              <a:t>Return ‘no result’ or ‘failure’ if authentication is </a:t>
            </a:r>
            <a:r>
              <a:rPr lang="en-US" sz="1400" dirty="0" err="1">
                <a:solidFill>
                  <a:srgbClr val="00B0F0"/>
                </a:solidFill>
                <a:effectLst/>
                <a:latin typeface="Segoe UI" panose="020B0502040204020203" pitchFamily="34" charset="0"/>
              </a:rPr>
              <a:t>unsuccessfull</a:t>
            </a:r>
            <a:r>
              <a:rPr lang="en-US" sz="1400" dirty="0">
                <a:solidFill>
                  <a:srgbClr val="00B0F0"/>
                </a:solidFill>
                <a:effectLst/>
                <a:latin typeface="Segoe UI" panose="020B0502040204020203" pitchFamily="34" charset="0"/>
              </a:rPr>
              <a:t>.</a:t>
            </a:r>
          </a:p>
          <a:p>
            <a:r>
              <a:rPr lang="en-US" sz="1400" dirty="0">
                <a:solidFill>
                  <a:srgbClr val="00B0F0"/>
                </a:solidFill>
                <a:effectLst/>
                <a:latin typeface="Segoe UI" panose="020B0502040204020203" pitchFamily="34" charset="0"/>
              </a:rPr>
              <a:t>Have methods for challenge and forbid actions for when users attempt to access resources;</a:t>
            </a:r>
          </a:p>
          <a:p>
            <a:pPr lvl="1"/>
            <a:r>
              <a:rPr lang="en-US" sz="1600" dirty="0">
                <a:solidFill>
                  <a:srgbClr val="00B0F0"/>
                </a:solidFill>
                <a:effectLst/>
                <a:latin typeface="Segoe UI" panose="020B0502040204020203" pitchFamily="34" charset="0"/>
              </a:rPr>
              <a:t>They’re unauthorized to access (forbid)</a:t>
            </a:r>
          </a:p>
          <a:p>
            <a:pPr lvl="1"/>
            <a:r>
              <a:rPr lang="en-US" sz="1600" dirty="0">
                <a:solidFill>
                  <a:srgbClr val="00B0F0"/>
                </a:solidFill>
                <a:effectLst/>
                <a:latin typeface="Segoe UI" panose="020B0502040204020203" pitchFamily="34" charset="0"/>
              </a:rPr>
              <a:t>When they’re unauthenticated </a:t>
            </a:r>
            <a:r>
              <a:rPr lang="en-US" sz="1600">
                <a:solidFill>
                  <a:srgbClr val="00B0F0"/>
                </a:solidFill>
                <a:effectLst/>
                <a:latin typeface="Segoe UI" panose="020B0502040204020203" pitchFamily="34" charset="0"/>
              </a:rPr>
              <a:t>(challenge)</a:t>
            </a:r>
            <a:endParaRPr lang="en-US" sz="1600" dirty="0">
              <a:solidFill>
                <a:srgbClr val="00B0F0"/>
              </a:solidFill>
            </a:endParaRPr>
          </a:p>
        </p:txBody>
      </p:sp>
    </p:spTree>
    <p:extLst>
      <p:ext uri="{BB962C8B-B14F-4D97-AF65-F5344CB8AC3E}">
        <p14:creationId xmlns:p14="http://schemas.microsoft.com/office/powerpoint/2010/main" val="2996485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fontScale="90000"/>
          </a:bodyPr>
          <a:lstStyle/>
          <a:p>
            <a:r>
              <a:rPr lang="en-US" dirty="0" err="1"/>
              <a:t>RemoteAuthenticationHandler</a:t>
            </a:r>
            <a:r>
              <a:rPr lang="en-US" dirty="0"/>
              <a:t>&lt;</a:t>
            </a:r>
            <a:r>
              <a:rPr lang="en-US" dirty="0" err="1"/>
              <a:t>Toptions</a:t>
            </a:r>
            <a:r>
              <a:rPr lang="en-US" dirty="0"/>
              <a:t>&gt; VS </a:t>
            </a:r>
            <a:r>
              <a:rPr lang="en-US" dirty="0" err="1"/>
              <a:t>AuthenticationHandler</a:t>
            </a:r>
            <a:r>
              <a:rPr lang="en-US" dirty="0"/>
              <a:t>&lt;</a:t>
            </a:r>
            <a:r>
              <a:rPr lang="en-US" dirty="0" err="1"/>
              <a:t>Toptions</a:t>
            </a:r>
            <a:r>
              <a:rPr lang="en-US" dirty="0"/>
              <a:t>&gt;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2000" dirty="0" err="1">
                <a:solidFill>
                  <a:schemeClr val="accent6">
                    <a:lumMod val="60000"/>
                    <a:lumOff val="40000"/>
                  </a:schemeClr>
                </a:solidFill>
              </a:rPr>
              <a:t>RemoteAuthenticationHandler</a:t>
            </a:r>
            <a:r>
              <a:rPr lang="en-US" sz="2000" dirty="0">
                <a:solidFill>
                  <a:schemeClr val="tx1">
                    <a:lumMod val="95000"/>
                  </a:schemeClr>
                </a:solidFill>
              </a:rPr>
              <a:t>&lt;</a:t>
            </a:r>
            <a:r>
              <a:rPr lang="en-US" sz="2000" dirty="0" err="1">
                <a:solidFill>
                  <a:schemeClr val="tx1">
                    <a:lumMod val="95000"/>
                  </a:schemeClr>
                </a:solidFill>
              </a:rPr>
              <a:t>TOptions</a:t>
            </a:r>
            <a:r>
              <a:rPr lang="en-US" sz="2000" dirty="0">
                <a:solidFill>
                  <a:schemeClr val="tx1">
                    <a:lumMod val="95000"/>
                  </a:schemeClr>
                </a:solidFill>
              </a:rPr>
              <a:t>&gt; is the class for authentication that requires a </a:t>
            </a:r>
            <a:r>
              <a:rPr lang="en-US" sz="2000" dirty="0">
                <a:solidFill>
                  <a:srgbClr val="FF0000"/>
                </a:solidFill>
              </a:rPr>
              <a:t>remote authentication </a:t>
            </a:r>
            <a:r>
              <a:rPr lang="en-US" sz="2000" dirty="0">
                <a:solidFill>
                  <a:schemeClr val="tx1">
                    <a:lumMod val="95000"/>
                  </a:schemeClr>
                </a:solidFill>
              </a:rPr>
              <a:t>step. When the remote authentication step is finished, the handler calls back to the </a:t>
            </a:r>
            <a:r>
              <a:rPr lang="en-US" sz="2000" dirty="0" err="1">
                <a:solidFill>
                  <a:srgbClr val="FF0000"/>
                </a:solidFill>
              </a:rPr>
              <a:t>CallbackPath</a:t>
            </a:r>
            <a:r>
              <a:rPr lang="en-US" sz="2000" dirty="0">
                <a:solidFill>
                  <a:schemeClr val="tx1">
                    <a:lumMod val="95000"/>
                  </a:schemeClr>
                </a:solidFill>
              </a:rPr>
              <a:t> set by the handler. The handler finishes the authentication step using the </a:t>
            </a:r>
            <a:r>
              <a:rPr lang="en-US" sz="2000" dirty="0">
                <a:solidFill>
                  <a:srgbClr val="FF0000"/>
                </a:solidFill>
              </a:rPr>
              <a:t>information</a:t>
            </a:r>
            <a:r>
              <a:rPr lang="en-US" sz="2000" dirty="0">
                <a:solidFill>
                  <a:schemeClr val="tx1">
                    <a:lumMod val="95000"/>
                  </a:schemeClr>
                </a:solidFill>
              </a:rPr>
              <a:t> </a:t>
            </a:r>
            <a:r>
              <a:rPr lang="en-US" sz="2000" dirty="0">
                <a:solidFill>
                  <a:srgbClr val="FF0000"/>
                </a:solidFill>
              </a:rPr>
              <a:t>passed</a:t>
            </a:r>
            <a:r>
              <a:rPr lang="en-US" sz="2000" dirty="0">
                <a:solidFill>
                  <a:schemeClr val="tx1">
                    <a:lumMod val="95000"/>
                  </a:schemeClr>
                </a:solidFill>
              </a:rPr>
              <a:t> to the </a:t>
            </a:r>
            <a:r>
              <a:rPr lang="en-US" sz="2000" dirty="0" err="1">
                <a:solidFill>
                  <a:srgbClr val="FF0000"/>
                </a:solidFill>
              </a:rPr>
              <a:t>HandleRemoteAuthenticateAsync</a:t>
            </a:r>
            <a:r>
              <a:rPr lang="en-US" sz="2000" dirty="0">
                <a:solidFill>
                  <a:schemeClr val="tx1">
                    <a:lumMod val="95000"/>
                  </a:schemeClr>
                </a:solidFill>
              </a:rPr>
              <a:t> callback path.</a:t>
            </a:r>
          </a:p>
          <a:p>
            <a:r>
              <a:rPr lang="en-US" sz="2000" dirty="0">
                <a:solidFill>
                  <a:schemeClr val="tx1">
                    <a:lumMod val="95000"/>
                  </a:schemeClr>
                </a:solidFill>
              </a:rPr>
              <a:t> </a:t>
            </a:r>
            <a:r>
              <a:rPr lang="en-US" sz="2000" dirty="0">
                <a:solidFill>
                  <a:schemeClr val="accent2"/>
                </a:solidFill>
              </a:rPr>
              <a:t>OAuth</a:t>
            </a:r>
            <a:r>
              <a:rPr lang="en-US" sz="2000" dirty="0">
                <a:solidFill>
                  <a:schemeClr val="tx1">
                    <a:lumMod val="95000"/>
                  </a:schemeClr>
                </a:solidFill>
              </a:rPr>
              <a:t> 2.0 and </a:t>
            </a:r>
            <a:r>
              <a:rPr lang="en-US" sz="2000" dirty="0">
                <a:solidFill>
                  <a:schemeClr val="accent2"/>
                </a:solidFill>
              </a:rPr>
              <a:t>OIDC</a:t>
            </a:r>
            <a:r>
              <a:rPr lang="en-US" sz="2000" dirty="0">
                <a:solidFill>
                  <a:schemeClr val="tx1">
                    <a:lumMod val="95000"/>
                  </a:schemeClr>
                </a:solidFill>
              </a:rPr>
              <a:t> both use this pattern</a:t>
            </a:r>
          </a:p>
        </p:txBody>
      </p:sp>
    </p:spTree>
    <p:extLst>
      <p:ext uri="{BB962C8B-B14F-4D97-AF65-F5344CB8AC3E}">
        <p14:creationId xmlns:p14="http://schemas.microsoft.com/office/powerpoint/2010/main" val="883314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VS Challenge Vs Forbid</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fontScale="85000" lnSpcReduction="20000"/>
          </a:bodyPr>
          <a:lstStyle/>
          <a:p>
            <a:r>
              <a:rPr lang="en-US" sz="2000" dirty="0">
                <a:solidFill>
                  <a:schemeClr val="accent6">
                    <a:lumMod val="60000"/>
                    <a:lumOff val="40000"/>
                  </a:schemeClr>
                </a:solidFill>
              </a:rPr>
              <a:t>Authentication : </a:t>
            </a:r>
          </a:p>
          <a:p>
            <a:pPr lvl="1"/>
            <a:r>
              <a:rPr lang="en-US" sz="1800" dirty="0">
                <a:solidFill>
                  <a:schemeClr val="accent6">
                    <a:lumMod val="60000"/>
                    <a:lumOff val="40000"/>
                  </a:schemeClr>
                </a:solidFill>
              </a:rPr>
              <a:t>Authentication action is responsible for constructing user’s identity based on request context.</a:t>
            </a:r>
          </a:p>
          <a:p>
            <a:pPr lvl="2"/>
            <a:r>
              <a:rPr lang="en-US" sz="1500" dirty="0">
                <a:solidFill>
                  <a:schemeClr val="accent6">
                    <a:lumMod val="60000"/>
                    <a:lumOff val="40000"/>
                  </a:schemeClr>
                </a:solidFill>
              </a:rPr>
              <a:t>A cookie authentication scheme constructing the user's identity from cookies.</a:t>
            </a:r>
          </a:p>
          <a:p>
            <a:pPr lvl="2"/>
            <a:r>
              <a:rPr lang="en-US" sz="1500" dirty="0">
                <a:solidFill>
                  <a:schemeClr val="accent6">
                    <a:lumMod val="60000"/>
                    <a:lumOff val="40000"/>
                  </a:schemeClr>
                </a:solidFill>
              </a:rPr>
              <a:t>A JWT bearer scheme deserializing and validating a JWT bearer token to construct the user's identity.</a:t>
            </a:r>
          </a:p>
          <a:p>
            <a:r>
              <a:rPr lang="en-US" sz="2000" dirty="0">
                <a:solidFill>
                  <a:schemeClr val="accent6">
                    <a:lumMod val="60000"/>
                    <a:lumOff val="40000"/>
                  </a:schemeClr>
                </a:solidFill>
              </a:rPr>
              <a:t>Challenge : </a:t>
            </a:r>
          </a:p>
          <a:p>
            <a:pPr lvl="1"/>
            <a:r>
              <a:rPr lang="en-US" sz="1800" dirty="0">
                <a:solidFill>
                  <a:schemeClr val="accent6">
                    <a:lumMod val="60000"/>
                    <a:lumOff val="40000"/>
                  </a:schemeClr>
                </a:solidFill>
              </a:rPr>
              <a:t>An authentication challenge is invoked by Authorization when an authenticated user requested an endpoint that requires authentication.</a:t>
            </a:r>
          </a:p>
          <a:p>
            <a:pPr lvl="2"/>
            <a:r>
              <a:rPr lang="en-US" sz="1500" dirty="0">
                <a:solidFill>
                  <a:schemeClr val="accent6">
                    <a:lumMod val="60000"/>
                    <a:lumOff val="40000"/>
                  </a:schemeClr>
                </a:solidFill>
              </a:rPr>
              <a:t>A cookie authentication scheme redirecting the user to a login page.</a:t>
            </a:r>
          </a:p>
          <a:p>
            <a:pPr lvl="2"/>
            <a:r>
              <a:rPr lang="en-US" sz="1500" dirty="0">
                <a:solidFill>
                  <a:schemeClr val="accent6">
                    <a:lumMod val="60000"/>
                    <a:lumOff val="40000"/>
                  </a:schemeClr>
                </a:solidFill>
              </a:rPr>
              <a:t>A JWT bearer scheme returning a 401 result with a www-authenticate: bearer header.</a:t>
            </a:r>
          </a:p>
          <a:p>
            <a:r>
              <a:rPr lang="en-US" sz="2000" dirty="0">
                <a:solidFill>
                  <a:schemeClr val="accent6">
                    <a:lumMod val="60000"/>
                    <a:lumOff val="40000"/>
                  </a:schemeClr>
                </a:solidFill>
              </a:rPr>
              <a:t>Forbid : </a:t>
            </a:r>
          </a:p>
          <a:p>
            <a:pPr lvl="1"/>
            <a:r>
              <a:rPr lang="en-US" sz="1800" dirty="0">
                <a:solidFill>
                  <a:schemeClr val="accent6">
                    <a:lumMod val="60000"/>
                    <a:lumOff val="40000"/>
                  </a:schemeClr>
                </a:solidFill>
              </a:rPr>
              <a:t>An authentication scheme’s forbid action is called by Authorization when an authenticated user attempts to access to resource they’re not permitted to access.</a:t>
            </a:r>
          </a:p>
          <a:p>
            <a:pPr lvl="2"/>
            <a:r>
              <a:rPr lang="en-US" sz="1500" dirty="0">
                <a:solidFill>
                  <a:schemeClr val="accent6">
                    <a:lumMod val="60000"/>
                    <a:lumOff val="40000"/>
                  </a:schemeClr>
                </a:solidFill>
              </a:rPr>
              <a:t> A cookie authentication scheme redirecting the user to a page indicating access was forbidden.</a:t>
            </a:r>
          </a:p>
          <a:p>
            <a:pPr lvl="2"/>
            <a:r>
              <a:rPr lang="en-US" sz="1500" dirty="0">
                <a:solidFill>
                  <a:schemeClr val="accent6">
                    <a:lumMod val="60000"/>
                    <a:lumOff val="40000"/>
                  </a:schemeClr>
                </a:solidFill>
              </a:rPr>
              <a:t>A JWT bearer scheme returning a 403 result.</a:t>
            </a:r>
          </a:p>
          <a:p>
            <a:pPr lvl="2"/>
            <a:r>
              <a:rPr lang="en-US" sz="1500" dirty="0">
                <a:solidFill>
                  <a:schemeClr val="accent6">
                    <a:lumMod val="60000"/>
                    <a:lumOff val="40000"/>
                  </a:schemeClr>
                </a:solidFill>
              </a:rPr>
              <a:t>A custom authentication scheme redirecting to a page where the user can request access to the resource.</a:t>
            </a:r>
          </a:p>
        </p:txBody>
      </p:sp>
    </p:spTree>
    <p:extLst>
      <p:ext uri="{BB962C8B-B14F-4D97-AF65-F5344CB8AC3E}">
        <p14:creationId xmlns:p14="http://schemas.microsoft.com/office/powerpoint/2010/main" val="3270615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providers per tenant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r>
              <a:rPr lang="en-US" sz="1500" dirty="0">
                <a:solidFill>
                  <a:schemeClr val="accent6">
                    <a:lumMod val="60000"/>
                    <a:lumOff val="40000"/>
                  </a:schemeClr>
                </a:solidFill>
              </a:rPr>
              <a:t>Asp.NET core doesn’t have a build-in solution for multi-tenant authentication. While it’s possible for customers to write one using the built0in features.</a:t>
            </a:r>
          </a:p>
          <a:p>
            <a:r>
              <a:rPr lang="en-US" sz="1500" dirty="0">
                <a:solidFill>
                  <a:schemeClr val="accent6">
                    <a:lumMod val="60000"/>
                    <a:lumOff val="40000"/>
                  </a:schemeClr>
                </a:solidFill>
              </a:rPr>
              <a:t>Consider :  </a:t>
            </a:r>
            <a:r>
              <a:rPr lang="en-US" sz="1500" dirty="0">
                <a:solidFill>
                  <a:srgbClr val="FF0000"/>
                </a:solidFill>
              </a:rPr>
              <a:t>Orchard Core</a:t>
            </a:r>
            <a:r>
              <a:rPr lang="en-US" sz="1500" dirty="0">
                <a:solidFill>
                  <a:schemeClr val="accent6">
                    <a:lumMod val="60000"/>
                    <a:lumOff val="40000"/>
                  </a:schemeClr>
                </a:solidFill>
              </a:rPr>
              <a:t>, </a:t>
            </a:r>
            <a:r>
              <a:rPr lang="en-US" sz="1500" dirty="0">
                <a:solidFill>
                  <a:srgbClr val="FF0000"/>
                </a:solidFill>
              </a:rPr>
              <a:t>ABP Framework</a:t>
            </a:r>
            <a:r>
              <a:rPr lang="en-US" sz="1500" dirty="0">
                <a:solidFill>
                  <a:schemeClr val="accent6">
                    <a:lumMod val="60000"/>
                    <a:lumOff val="40000"/>
                  </a:schemeClr>
                </a:solidFill>
              </a:rPr>
              <a:t>, or </a:t>
            </a:r>
            <a:r>
              <a:rPr lang="en-US" sz="1500" dirty="0" err="1">
                <a:solidFill>
                  <a:srgbClr val="FF0000"/>
                </a:solidFill>
              </a:rPr>
              <a:t>Finbuckle.MultiTenant</a:t>
            </a:r>
            <a:r>
              <a:rPr lang="en-US" sz="1500" dirty="0">
                <a:solidFill>
                  <a:srgbClr val="FF0000"/>
                </a:solidFill>
              </a:rPr>
              <a:t> </a:t>
            </a:r>
            <a:r>
              <a:rPr lang="en-US" sz="1500" dirty="0">
                <a:solidFill>
                  <a:schemeClr val="accent6">
                    <a:lumMod val="60000"/>
                    <a:lumOff val="40000"/>
                  </a:schemeClr>
                </a:solidFill>
              </a:rPr>
              <a:t>for multi-tenant authentication.</a:t>
            </a:r>
          </a:p>
        </p:txBody>
      </p:sp>
    </p:spTree>
    <p:extLst>
      <p:ext uri="{BB962C8B-B14F-4D97-AF65-F5344CB8AC3E}">
        <p14:creationId xmlns:p14="http://schemas.microsoft.com/office/powerpoint/2010/main" val="2735464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79800" indent="-342900">
              <a:buFont typeface="+mj-lt"/>
              <a:buAutoNum type="arabicPeriod"/>
            </a:pPr>
            <a:r>
              <a:rPr lang="en-US" sz="1500" dirty="0">
                <a:solidFill>
                  <a:schemeClr val="accent6">
                    <a:lumMod val="60000"/>
                    <a:lumOff val="40000"/>
                  </a:schemeClr>
                </a:solidFill>
              </a:rPr>
              <a:t>Packages : </a:t>
            </a:r>
          </a:p>
          <a:p>
            <a:pPr lvl="1"/>
            <a:r>
              <a:rPr lang="en-US" sz="1300" dirty="0" err="1">
                <a:solidFill>
                  <a:schemeClr val="accent6">
                    <a:lumMod val="60000"/>
                    <a:lumOff val="40000"/>
                  </a:schemeClr>
                </a:solidFill>
              </a:rPr>
              <a:t>Microsoft.AspNetCore.Authentication.JwtBearer</a:t>
            </a:r>
            <a:endParaRPr lang="en-US" sz="1300" dirty="0">
              <a:solidFill>
                <a:schemeClr val="accent6">
                  <a:lumMod val="60000"/>
                  <a:lumOff val="40000"/>
                </a:schemeClr>
              </a:solidFill>
            </a:endParaRPr>
          </a:p>
          <a:p>
            <a:pPr lvl="1"/>
            <a:r>
              <a:rPr lang="en-US" sz="1300" dirty="0" err="1">
                <a:solidFill>
                  <a:schemeClr val="accent6">
                    <a:lumMod val="60000"/>
                    <a:lumOff val="40000"/>
                  </a:schemeClr>
                </a:solidFill>
              </a:rPr>
              <a:t>Microsoft.IdentityModel.Tokens</a:t>
            </a:r>
            <a:endParaRPr lang="en-US" sz="1300" dirty="0">
              <a:solidFill>
                <a:schemeClr val="accent6">
                  <a:lumMod val="60000"/>
                  <a:lumOff val="40000"/>
                </a:schemeClr>
              </a:solidFill>
            </a:endParaRPr>
          </a:p>
          <a:p>
            <a:pPr lvl="1"/>
            <a:r>
              <a:rPr lang="en-US" sz="1300" dirty="0" err="1">
                <a:solidFill>
                  <a:schemeClr val="accent6">
                    <a:lumMod val="60000"/>
                    <a:lumOff val="40000"/>
                  </a:schemeClr>
                </a:solidFill>
              </a:rPr>
              <a:t>System.IdentityModel.Tokens.Jwt</a:t>
            </a:r>
            <a:endParaRPr lang="en-US" sz="1300" dirty="0">
              <a:solidFill>
                <a:schemeClr val="accent6">
                  <a:lumMod val="60000"/>
                  <a:lumOff val="40000"/>
                </a:schemeClr>
              </a:solidFill>
            </a:endParaRPr>
          </a:p>
          <a:p>
            <a:pPr marL="379800" indent="-342900">
              <a:buFont typeface="+mj-lt"/>
              <a:buAutoNum type="arabicPeriod"/>
            </a:pPr>
            <a:r>
              <a:rPr lang="en-US" sz="1500" dirty="0" err="1">
                <a:solidFill>
                  <a:schemeClr val="accent6">
                    <a:lumMod val="60000"/>
                    <a:lumOff val="40000"/>
                  </a:schemeClr>
                </a:solidFill>
              </a:rPr>
              <a:t>AppSetting</a:t>
            </a:r>
            <a:r>
              <a:rPr lang="en-US" sz="1500" dirty="0">
                <a:solidFill>
                  <a:schemeClr val="accent6">
                    <a:lumMod val="60000"/>
                    <a:lumOff val="40000"/>
                  </a:schemeClr>
                </a:solidFill>
              </a:rPr>
              <a:t> file : </a:t>
            </a: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577D9492-8C8F-C8CB-B2D6-0C5A5AD03907}"/>
              </a:ext>
            </a:extLst>
          </p:cNvPr>
          <p:cNvPicPr>
            <a:picLocks noChangeAspect="1"/>
          </p:cNvPicPr>
          <p:nvPr/>
        </p:nvPicPr>
        <p:blipFill>
          <a:blip r:embed="rId2"/>
          <a:stretch>
            <a:fillRect/>
          </a:stretch>
        </p:blipFill>
        <p:spPr>
          <a:xfrm>
            <a:off x="2901424" y="3943662"/>
            <a:ext cx="4580017" cy="1310754"/>
          </a:xfrm>
          <a:prstGeom prst="rect">
            <a:avLst/>
          </a:prstGeom>
        </p:spPr>
      </p:pic>
    </p:spTree>
    <p:extLst>
      <p:ext uri="{BB962C8B-B14F-4D97-AF65-F5344CB8AC3E}">
        <p14:creationId xmlns:p14="http://schemas.microsoft.com/office/powerpoint/2010/main" val="2053114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Font typeface="+mj-lt"/>
              <a:buAutoNum type="arabicPeriod" startAt="3"/>
            </a:pPr>
            <a:r>
              <a:rPr lang="en-US" sz="1500" dirty="0">
                <a:solidFill>
                  <a:schemeClr val="accent6">
                    <a:lumMod val="60000"/>
                    <a:lumOff val="40000"/>
                  </a:schemeClr>
                </a:solidFill>
              </a:rPr>
              <a:t>Add authentication service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marL="792900" lvl="1" indent="-342900">
              <a:buFont typeface="+mj-lt"/>
              <a:buAutoNum type="arabicPeriod" startAt="3"/>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BAC0DAF5-0CB6-ABE3-9A49-A72F240A967D}"/>
              </a:ext>
            </a:extLst>
          </p:cNvPr>
          <p:cNvPicPr>
            <a:picLocks noChangeAspect="1"/>
          </p:cNvPicPr>
          <p:nvPr/>
        </p:nvPicPr>
        <p:blipFill>
          <a:blip r:embed="rId2"/>
          <a:stretch>
            <a:fillRect/>
          </a:stretch>
        </p:blipFill>
        <p:spPr>
          <a:xfrm>
            <a:off x="3529781" y="2468185"/>
            <a:ext cx="7189190" cy="3871649"/>
          </a:xfrm>
          <a:prstGeom prst="rect">
            <a:avLst/>
          </a:prstGeom>
        </p:spPr>
      </p:pic>
    </p:spTree>
    <p:extLst>
      <p:ext uri="{BB962C8B-B14F-4D97-AF65-F5344CB8AC3E}">
        <p14:creationId xmlns:p14="http://schemas.microsoft.com/office/powerpoint/2010/main" val="376983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CC4B-42FA-BCFF-8A45-8D6E097DBCD3}"/>
              </a:ext>
            </a:extLst>
          </p:cNvPr>
          <p:cNvSpPr>
            <a:spLocks noGrp="1"/>
          </p:cNvSpPr>
          <p:nvPr>
            <p:ph type="title"/>
          </p:nvPr>
        </p:nvSpPr>
        <p:spPr/>
        <p:txBody>
          <a:bodyPr/>
          <a:lstStyle/>
          <a:p>
            <a:r>
              <a:rPr lang="en-US" dirty="0"/>
              <a:t>Idioms</a:t>
            </a:r>
          </a:p>
        </p:txBody>
      </p:sp>
      <p:sp>
        <p:nvSpPr>
          <p:cNvPr id="3" name="Content Placeholder 2">
            <a:extLst>
              <a:ext uri="{FF2B5EF4-FFF2-40B4-BE49-F238E27FC236}">
                <a16:creationId xmlns:a16="http://schemas.microsoft.com/office/drawing/2014/main" id="{B99CD720-F4E5-BF88-DE81-060D7DFFB43D}"/>
              </a:ext>
            </a:extLst>
          </p:cNvPr>
          <p:cNvSpPr>
            <a:spLocks noGrp="1"/>
          </p:cNvSpPr>
          <p:nvPr>
            <p:ph idx="1"/>
          </p:nvPr>
        </p:nvSpPr>
        <p:spPr/>
        <p:txBody>
          <a:bodyPr/>
          <a:lstStyle/>
          <a:p>
            <a:pPr algn="r" rtl="1"/>
            <a:r>
              <a:rPr lang="en-US" dirty="0" err="1"/>
              <a:t>Jwt</a:t>
            </a:r>
            <a:r>
              <a:rPr lang="en-US" dirty="0"/>
              <a:t> : </a:t>
            </a:r>
            <a:r>
              <a:rPr lang="en-US" dirty="0" err="1"/>
              <a:t>json</a:t>
            </a:r>
            <a:r>
              <a:rPr lang="en-US" dirty="0"/>
              <a:t> web token</a:t>
            </a:r>
          </a:p>
          <a:p>
            <a:pPr algn="r" rtl="1"/>
            <a:r>
              <a:rPr lang="en-US" dirty="0" err="1"/>
              <a:t>Jws</a:t>
            </a:r>
            <a:r>
              <a:rPr lang="en-US" dirty="0"/>
              <a:t> : </a:t>
            </a:r>
            <a:r>
              <a:rPr lang="en-US" dirty="0" err="1"/>
              <a:t>json</a:t>
            </a:r>
            <a:r>
              <a:rPr lang="en-US" dirty="0"/>
              <a:t> web signature</a:t>
            </a:r>
          </a:p>
          <a:p>
            <a:pPr algn="r" rtl="1"/>
            <a:r>
              <a:rPr lang="en-US" dirty="0" err="1"/>
              <a:t>Jwe</a:t>
            </a:r>
            <a:r>
              <a:rPr lang="en-US" dirty="0"/>
              <a:t> : </a:t>
            </a:r>
            <a:r>
              <a:rPr lang="en-US" dirty="0" err="1"/>
              <a:t>json</a:t>
            </a:r>
            <a:r>
              <a:rPr lang="en-US" dirty="0"/>
              <a:t> web encryption</a:t>
            </a:r>
          </a:p>
          <a:p>
            <a:pPr algn="r" rtl="1"/>
            <a:r>
              <a:rPr lang="en-US" dirty="0"/>
              <a:t>CORS : Cross-Origin resource sharing</a:t>
            </a:r>
          </a:p>
          <a:p>
            <a:pPr lvl="1" algn="r" rtl="1"/>
            <a:r>
              <a:rPr lang="fa-IR" dirty="0"/>
              <a:t>یک مکانیسم امن که در </a:t>
            </a:r>
            <a:r>
              <a:rPr lang="en-US" dirty="0"/>
              <a:t>http</a:t>
            </a:r>
            <a:r>
              <a:rPr lang="fa-IR" dirty="0"/>
              <a:t> برای اشتراک گذاری اطلاعات بین یک منبع با منابع دیگر را بصورت امن فراهم میکند . </a:t>
            </a:r>
            <a:endParaRPr lang="en-US" dirty="0"/>
          </a:p>
        </p:txBody>
      </p:sp>
    </p:spTree>
    <p:extLst>
      <p:ext uri="{BB962C8B-B14F-4D97-AF65-F5344CB8AC3E}">
        <p14:creationId xmlns:p14="http://schemas.microsoft.com/office/powerpoint/2010/main" val="2626532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Font typeface="+mj-lt"/>
              <a:buAutoNum type="arabicPeriod" startAt="3"/>
            </a:pPr>
            <a:r>
              <a:rPr lang="en-US" sz="1500" dirty="0">
                <a:solidFill>
                  <a:schemeClr val="accent6">
                    <a:lumMod val="60000"/>
                    <a:lumOff val="40000"/>
                  </a:schemeClr>
                </a:solidFill>
              </a:rPr>
              <a:t>Add authentication service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marL="792900" lvl="1" indent="-342900">
              <a:buFont typeface="+mj-lt"/>
              <a:buAutoNum type="arabicPeriod" startAt="3"/>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BAC0DAF5-0CB6-ABE3-9A49-A72F240A967D}"/>
              </a:ext>
            </a:extLst>
          </p:cNvPr>
          <p:cNvPicPr>
            <a:picLocks noChangeAspect="1"/>
          </p:cNvPicPr>
          <p:nvPr/>
        </p:nvPicPr>
        <p:blipFill>
          <a:blip r:embed="rId2"/>
          <a:stretch>
            <a:fillRect/>
          </a:stretch>
        </p:blipFill>
        <p:spPr>
          <a:xfrm>
            <a:off x="3529781" y="2468185"/>
            <a:ext cx="7189190" cy="3871649"/>
          </a:xfrm>
          <a:prstGeom prst="rect">
            <a:avLst/>
          </a:prstGeom>
        </p:spPr>
      </p:pic>
    </p:spTree>
    <p:extLst>
      <p:ext uri="{BB962C8B-B14F-4D97-AF65-F5344CB8AC3E}">
        <p14:creationId xmlns:p14="http://schemas.microsoft.com/office/powerpoint/2010/main" val="2564966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Font typeface="+mj-lt"/>
              <a:buAutoNum type="arabicPeriod" startAt="3"/>
            </a:pPr>
            <a:r>
              <a:rPr lang="en-US" sz="1500" dirty="0">
                <a:solidFill>
                  <a:schemeClr val="accent6">
                    <a:lumMod val="60000"/>
                    <a:lumOff val="40000"/>
                  </a:schemeClr>
                </a:solidFill>
              </a:rPr>
              <a:t>Add authentication service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marL="792900" lvl="1" indent="-342900">
              <a:buFont typeface="+mj-lt"/>
              <a:buAutoNum type="arabicPeriod" startAt="3"/>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BAC0DAF5-0CB6-ABE3-9A49-A72F240A967D}"/>
              </a:ext>
            </a:extLst>
          </p:cNvPr>
          <p:cNvPicPr>
            <a:picLocks noChangeAspect="1"/>
          </p:cNvPicPr>
          <p:nvPr/>
        </p:nvPicPr>
        <p:blipFill>
          <a:blip r:embed="rId2"/>
          <a:stretch>
            <a:fillRect/>
          </a:stretch>
        </p:blipFill>
        <p:spPr>
          <a:xfrm>
            <a:off x="3529781" y="2468185"/>
            <a:ext cx="7189190" cy="3871649"/>
          </a:xfrm>
          <a:prstGeom prst="rect">
            <a:avLst/>
          </a:prstGeom>
        </p:spPr>
      </p:pic>
    </p:spTree>
    <p:extLst>
      <p:ext uri="{BB962C8B-B14F-4D97-AF65-F5344CB8AC3E}">
        <p14:creationId xmlns:p14="http://schemas.microsoft.com/office/powerpoint/2010/main" val="3568782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4. Add </a:t>
            </a:r>
            <a:r>
              <a:rPr lang="en-US" sz="1500" dirty="0" err="1">
                <a:solidFill>
                  <a:schemeClr val="accent6">
                    <a:lumMod val="60000"/>
                    <a:lumOff val="40000"/>
                  </a:schemeClr>
                </a:solidFill>
              </a:rPr>
              <a:t>useAuthenication</a:t>
            </a:r>
            <a:r>
              <a:rPr lang="en-US" sz="1500" dirty="0">
                <a:solidFill>
                  <a:schemeClr val="accent6">
                    <a:lumMod val="60000"/>
                    <a:lumOff val="40000"/>
                  </a:schemeClr>
                </a:solidFill>
              </a:rPr>
              <a:t>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4C5C3219-CF11-2FA8-60C3-8F03AF4BEA1A}"/>
              </a:ext>
            </a:extLst>
          </p:cNvPr>
          <p:cNvPicPr>
            <a:picLocks noChangeAspect="1"/>
          </p:cNvPicPr>
          <p:nvPr/>
        </p:nvPicPr>
        <p:blipFill>
          <a:blip r:embed="rId2"/>
          <a:stretch>
            <a:fillRect/>
          </a:stretch>
        </p:blipFill>
        <p:spPr>
          <a:xfrm>
            <a:off x="4215993" y="2975998"/>
            <a:ext cx="3749365" cy="2400508"/>
          </a:xfrm>
          <a:prstGeom prst="rect">
            <a:avLst/>
          </a:prstGeom>
        </p:spPr>
      </p:pic>
    </p:spTree>
    <p:extLst>
      <p:ext uri="{BB962C8B-B14F-4D97-AF65-F5344CB8AC3E}">
        <p14:creationId xmlns:p14="http://schemas.microsoft.com/office/powerpoint/2010/main" val="1801585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4. Add </a:t>
            </a:r>
            <a:r>
              <a:rPr lang="en-US" sz="1500" dirty="0" err="1">
                <a:solidFill>
                  <a:schemeClr val="accent6">
                    <a:lumMod val="60000"/>
                    <a:lumOff val="40000"/>
                  </a:schemeClr>
                </a:solidFill>
              </a:rPr>
              <a:t>useAuthenication</a:t>
            </a:r>
            <a:r>
              <a:rPr lang="en-US" sz="1500" dirty="0">
                <a:solidFill>
                  <a:schemeClr val="accent6">
                    <a:lumMod val="60000"/>
                    <a:lumOff val="40000"/>
                  </a:schemeClr>
                </a:solidFill>
              </a:rPr>
              <a:t>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4C5C3219-CF11-2FA8-60C3-8F03AF4BEA1A}"/>
              </a:ext>
            </a:extLst>
          </p:cNvPr>
          <p:cNvPicPr>
            <a:picLocks noChangeAspect="1"/>
          </p:cNvPicPr>
          <p:nvPr/>
        </p:nvPicPr>
        <p:blipFill>
          <a:blip r:embed="rId2"/>
          <a:stretch>
            <a:fillRect/>
          </a:stretch>
        </p:blipFill>
        <p:spPr>
          <a:xfrm>
            <a:off x="4215993" y="2975998"/>
            <a:ext cx="3749365" cy="2400508"/>
          </a:xfrm>
          <a:prstGeom prst="rect">
            <a:avLst/>
          </a:prstGeom>
        </p:spPr>
      </p:pic>
    </p:spTree>
    <p:extLst>
      <p:ext uri="{BB962C8B-B14F-4D97-AF65-F5344CB8AC3E}">
        <p14:creationId xmlns:p14="http://schemas.microsoft.com/office/powerpoint/2010/main" val="1290308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5. Add login </a:t>
            </a:r>
            <a:r>
              <a:rPr lang="en-US" sz="1500" dirty="0" err="1">
                <a:solidFill>
                  <a:schemeClr val="accent6">
                    <a:lumMod val="60000"/>
                    <a:lumOff val="40000"/>
                  </a:schemeClr>
                </a:solidFill>
              </a:rPr>
              <a:t>api</a:t>
            </a:r>
            <a:endParaRPr lang="en-US" sz="15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0751FFA0-FEFA-F490-E510-AED316263865}"/>
              </a:ext>
            </a:extLst>
          </p:cNvPr>
          <p:cNvPicPr>
            <a:picLocks noChangeAspect="1"/>
          </p:cNvPicPr>
          <p:nvPr/>
        </p:nvPicPr>
        <p:blipFill>
          <a:blip r:embed="rId2"/>
          <a:stretch>
            <a:fillRect/>
          </a:stretch>
        </p:blipFill>
        <p:spPr>
          <a:xfrm>
            <a:off x="254043" y="2591962"/>
            <a:ext cx="4104220" cy="2143500"/>
          </a:xfrm>
          <a:prstGeom prst="rect">
            <a:avLst/>
          </a:prstGeom>
        </p:spPr>
      </p:pic>
      <p:pic>
        <p:nvPicPr>
          <p:cNvPr id="8" name="Picture 7">
            <a:extLst>
              <a:ext uri="{FF2B5EF4-FFF2-40B4-BE49-F238E27FC236}">
                <a16:creationId xmlns:a16="http://schemas.microsoft.com/office/drawing/2014/main" id="{78D4C2E9-2234-AC3B-1343-578F2C60D856}"/>
              </a:ext>
            </a:extLst>
          </p:cNvPr>
          <p:cNvPicPr>
            <a:picLocks noChangeAspect="1"/>
          </p:cNvPicPr>
          <p:nvPr/>
        </p:nvPicPr>
        <p:blipFill>
          <a:blip r:embed="rId3"/>
          <a:stretch>
            <a:fillRect/>
          </a:stretch>
        </p:blipFill>
        <p:spPr>
          <a:xfrm>
            <a:off x="4241363" y="2343457"/>
            <a:ext cx="7143094" cy="3957484"/>
          </a:xfrm>
          <a:prstGeom prst="rect">
            <a:avLst/>
          </a:prstGeom>
        </p:spPr>
      </p:pic>
    </p:spTree>
    <p:extLst>
      <p:ext uri="{BB962C8B-B14F-4D97-AF65-F5344CB8AC3E}">
        <p14:creationId xmlns:p14="http://schemas.microsoft.com/office/powerpoint/2010/main" val="474322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5. How to get user after login</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528C9FA1-8A4A-0252-8263-0E18DC4F38CE}"/>
              </a:ext>
            </a:extLst>
          </p:cNvPr>
          <p:cNvPicPr>
            <a:picLocks noChangeAspect="1"/>
          </p:cNvPicPr>
          <p:nvPr/>
        </p:nvPicPr>
        <p:blipFill>
          <a:blip r:embed="rId2"/>
          <a:stretch>
            <a:fillRect/>
          </a:stretch>
        </p:blipFill>
        <p:spPr>
          <a:xfrm>
            <a:off x="1955503" y="2895309"/>
            <a:ext cx="8733277" cy="3353091"/>
          </a:xfrm>
          <a:prstGeom prst="rect">
            <a:avLst/>
          </a:prstGeom>
        </p:spPr>
      </p:pic>
    </p:spTree>
    <p:extLst>
      <p:ext uri="{BB962C8B-B14F-4D97-AF65-F5344CB8AC3E}">
        <p14:creationId xmlns:p14="http://schemas.microsoft.com/office/powerpoint/2010/main" val="1325640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6. How to set just authentication user access to </a:t>
            </a:r>
            <a:r>
              <a:rPr lang="en-US" sz="1500" dirty="0" err="1">
                <a:solidFill>
                  <a:schemeClr val="accent6">
                    <a:lumMod val="60000"/>
                    <a:lumOff val="40000"/>
                  </a:schemeClr>
                </a:solidFill>
              </a:rPr>
              <a:t>recource</a:t>
            </a: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8F92DD8F-7914-3F5C-839C-82AC96FB5B4F}"/>
              </a:ext>
            </a:extLst>
          </p:cNvPr>
          <p:cNvPicPr>
            <a:picLocks noChangeAspect="1"/>
          </p:cNvPicPr>
          <p:nvPr/>
        </p:nvPicPr>
        <p:blipFill>
          <a:blip r:embed="rId2"/>
          <a:stretch>
            <a:fillRect/>
          </a:stretch>
        </p:blipFill>
        <p:spPr>
          <a:xfrm>
            <a:off x="3926377" y="2562723"/>
            <a:ext cx="5951736" cy="4092295"/>
          </a:xfrm>
          <a:prstGeom prst="rect">
            <a:avLst/>
          </a:prstGeom>
        </p:spPr>
      </p:pic>
    </p:spTree>
    <p:extLst>
      <p:ext uri="{BB962C8B-B14F-4D97-AF65-F5344CB8AC3E}">
        <p14:creationId xmlns:p14="http://schemas.microsoft.com/office/powerpoint/2010/main" val="1614790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7. How to permitter base role : </a:t>
            </a:r>
          </a:p>
          <a:p>
            <a:pPr marL="72900" indent="0">
              <a:buNone/>
            </a:pPr>
            <a:r>
              <a:rPr lang="en-US" sz="1500" dirty="0">
                <a:solidFill>
                  <a:schemeClr val="accent6">
                    <a:lumMod val="60000"/>
                    <a:lumOff val="40000"/>
                  </a:schemeClr>
                </a:solidFill>
              </a:rPr>
              <a:t>	</a:t>
            </a:r>
            <a:r>
              <a:rPr lang="fa-IR" sz="1500" dirty="0">
                <a:solidFill>
                  <a:schemeClr val="accent6">
                    <a:lumMod val="60000"/>
                    <a:lumOff val="40000"/>
                  </a:schemeClr>
                </a:solidFill>
              </a:rPr>
              <a:t>حتما باید رول رو داخل ساخت توکن دخیل کنیم که بتونه برش داره ها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8" name="Picture 7">
            <a:extLst>
              <a:ext uri="{FF2B5EF4-FFF2-40B4-BE49-F238E27FC236}">
                <a16:creationId xmlns:a16="http://schemas.microsoft.com/office/drawing/2014/main" id="{46786F1B-D007-5C88-2F60-EA5A87C2F50C}"/>
              </a:ext>
            </a:extLst>
          </p:cNvPr>
          <p:cNvPicPr>
            <a:picLocks noChangeAspect="1"/>
          </p:cNvPicPr>
          <p:nvPr/>
        </p:nvPicPr>
        <p:blipFill>
          <a:blip r:embed="rId2"/>
          <a:stretch>
            <a:fillRect/>
          </a:stretch>
        </p:blipFill>
        <p:spPr>
          <a:xfrm>
            <a:off x="1381108" y="3040102"/>
            <a:ext cx="9419136" cy="3208298"/>
          </a:xfrm>
          <a:prstGeom prst="rect">
            <a:avLst/>
          </a:prstGeom>
        </p:spPr>
      </p:pic>
    </p:spTree>
    <p:extLst>
      <p:ext uri="{BB962C8B-B14F-4D97-AF65-F5344CB8AC3E}">
        <p14:creationId xmlns:p14="http://schemas.microsoft.com/office/powerpoint/2010/main" val="2089945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a:solidFill>
                  <a:schemeClr val="accent6">
                    <a:lumMod val="60000"/>
                    <a:lumOff val="40000"/>
                  </a:schemeClr>
                </a:solidFill>
              </a:rPr>
              <a:t>1.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spTree>
    <p:extLst>
      <p:ext uri="{BB962C8B-B14F-4D97-AF65-F5344CB8AC3E}">
        <p14:creationId xmlns:p14="http://schemas.microsoft.com/office/powerpoint/2010/main" val="1737795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en-US" dirty="0"/>
              <a:t>CORS</a:t>
            </a:r>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lstStyle/>
          <a:p>
            <a:pPr algn="r" rtl="1"/>
            <a:r>
              <a:rPr lang="fa-IR" dirty="0"/>
              <a:t>وقتی شما درخواست میزنی به سرور، یکی از روش های که برای امنیت استفاده میشه در بخش سرور مربوط به </a:t>
            </a:r>
            <a:r>
              <a:rPr lang="en-US" dirty="0"/>
              <a:t>Same origin</a:t>
            </a:r>
            <a:r>
              <a:rPr lang="fa-IR" dirty="0"/>
              <a:t>، به معنای یک ریشه یا یک اصل و نسب بودن است . </a:t>
            </a:r>
          </a:p>
          <a:p>
            <a:pPr algn="r" rtl="1"/>
            <a:r>
              <a:rPr lang="fa-IR" dirty="0"/>
              <a:t>این سیاست بسیار محدود کننده است و به این معنی است که یعنی یک سند روی سرور </a:t>
            </a:r>
            <a:r>
              <a:rPr lang="en-US" dirty="0"/>
              <a:t>A</a:t>
            </a:r>
            <a:r>
              <a:rPr lang="fa-IR" dirty="0"/>
              <a:t> فقط میتواند با سندهایی ارتباط برقرار کند که روی همان سرور هستند . </a:t>
            </a:r>
          </a:p>
          <a:p>
            <a:pPr algn="r" rtl="1"/>
            <a:r>
              <a:rPr lang="fa-IR" dirty="0"/>
              <a:t>البته میتوان مشخص کرد که چه سندهایی میتوانند با این سند ارتباط برقرار کنند ، یعنی میتوان دقیقا مشخص کرد که چه </a:t>
            </a:r>
            <a:r>
              <a:rPr lang="en-US" dirty="0"/>
              <a:t>Origin</a:t>
            </a:r>
            <a:r>
              <a:rPr lang="fa-IR" dirty="0"/>
              <a:t> هایی اجازه دسترسی به منابع رو دارند، اما بازهم بسیار محدود کننده است . </a:t>
            </a:r>
            <a:endParaRPr lang="en-US" dirty="0"/>
          </a:p>
        </p:txBody>
      </p:sp>
    </p:spTree>
    <p:extLst>
      <p:ext uri="{BB962C8B-B14F-4D97-AF65-F5344CB8AC3E}">
        <p14:creationId xmlns:p14="http://schemas.microsoft.com/office/powerpoint/2010/main" val="291682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en-US" dirty="0"/>
              <a:t>CORS</a:t>
            </a:r>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normAutofit/>
          </a:bodyPr>
          <a:lstStyle/>
          <a:p>
            <a:pPr algn="r" rtl="1"/>
            <a:r>
              <a:rPr lang="fa-IR" sz="2000" dirty="0">
                <a:cs typeface="Mitra" panose="00000400000000000000" pitchFamily="2" charset="-78"/>
              </a:rPr>
              <a:t>هر </a:t>
            </a:r>
            <a:r>
              <a:rPr lang="en-US" sz="2000" dirty="0">
                <a:cs typeface="Mitra" panose="00000400000000000000" pitchFamily="2" charset="-78"/>
              </a:rPr>
              <a:t>Origin</a:t>
            </a:r>
            <a:r>
              <a:rPr lang="fa-IR" sz="2000" dirty="0">
                <a:cs typeface="Mitra" panose="00000400000000000000" pitchFamily="2" charset="-78"/>
              </a:rPr>
              <a:t> از سه بخش تشکیل شده : </a:t>
            </a:r>
            <a:r>
              <a:rPr lang="en-US" sz="2000" dirty="0">
                <a:cs typeface="Mitra" panose="00000400000000000000" pitchFamily="2" charset="-78"/>
                <a:hlinkClick r:id="rId2"/>
              </a:rPr>
              <a:t>http://www.example.com/foo-bar.html</a:t>
            </a:r>
            <a:endParaRPr lang="fa-IR" sz="2000" dirty="0">
              <a:cs typeface="Mitra" panose="00000400000000000000" pitchFamily="2" charset="-78"/>
            </a:endParaRPr>
          </a:p>
          <a:p>
            <a:pPr algn="r" rtl="1"/>
            <a:r>
              <a:rPr lang="fa-IR" sz="2000" dirty="0">
                <a:cs typeface="Mitra" panose="00000400000000000000" pitchFamily="2" charset="-78"/>
              </a:rPr>
              <a:t>پروتکل ، هاست و شماره پورت</a:t>
            </a:r>
          </a:p>
          <a:p>
            <a:pPr algn="r" rtl="1"/>
            <a:r>
              <a:rPr lang="fa-IR" sz="2000" dirty="0">
                <a:cs typeface="Mitra" panose="00000400000000000000" pitchFamily="2" charset="-78"/>
              </a:rPr>
              <a:t>الان پروتکل </a:t>
            </a:r>
            <a:r>
              <a:rPr lang="en-US" sz="2000" dirty="0">
                <a:cs typeface="Mitra" panose="00000400000000000000" pitchFamily="2" charset="-78"/>
              </a:rPr>
              <a:t>HTTP</a:t>
            </a:r>
            <a:r>
              <a:rPr lang="fa-IR" sz="2000" dirty="0">
                <a:cs typeface="Mitra" panose="00000400000000000000" pitchFamily="2" charset="-78"/>
              </a:rPr>
              <a:t> – هاست هم </a:t>
            </a:r>
            <a:r>
              <a:rPr lang="en-US" sz="2000" dirty="0">
                <a:cs typeface="Mitra" panose="00000400000000000000" pitchFamily="2" charset="-78"/>
                <a:hlinkClick r:id="rId3"/>
              </a:rPr>
              <a:t>www.example</a:t>
            </a:r>
            <a:r>
              <a:rPr lang="fa-IR" sz="2000" dirty="0">
                <a:cs typeface="Mitra" panose="00000400000000000000" pitchFamily="2" charset="-78"/>
              </a:rPr>
              <a:t> و پورت هم </a:t>
            </a:r>
            <a:r>
              <a:rPr lang="en-US" sz="2000" dirty="0">
                <a:cs typeface="Mitra" panose="00000400000000000000" pitchFamily="2" charset="-78"/>
              </a:rPr>
              <a:t>80</a:t>
            </a:r>
          </a:p>
          <a:p>
            <a:pPr algn="r" rtl="1"/>
            <a:r>
              <a:rPr lang="fa-IR" sz="2000" dirty="0">
                <a:cs typeface="Mitra" panose="00000400000000000000" pitchFamily="2" charset="-78"/>
              </a:rPr>
              <a:t>حالا این آدرس </a:t>
            </a:r>
            <a:r>
              <a:rPr lang="en-US" sz="2000" dirty="0">
                <a:cs typeface="Mitra" panose="00000400000000000000" pitchFamily="2" charset="-78"/>
              </a:rPr>
              <a:t> </a:t>
            </a:r>
            <a:r>
              <a:rPr lang="en-US" sz="2000" dirty="0">
                <a:cs typeface="Mitra" panose="00000400000000000000" pitchFamily="2" charset="-78"/>
                <a:hlinkClick r:id="rId4"/>
              </a:rPr>
              <a:t>http://www.example.com/hello-world.html</a:t>
            </a:r>
            <a:r>
              <a:rPr lang="en-US" sz="2000" dirty="0">
                <a:cs typeface="Mitra" panose="00000400000000000000" pitchFamily="2" charset="-78"/>
              </a:rPr>
              <a:t> </a:t>
            </a:r>
            <a:r>
              <a:rPr lang="fa-IR" sz="2000" dirty="0">
                <a:cs typeface="Mitra" panose="00000400000000000000" pitchFamily="2" charset="-78"/>
              </a:rPr>
              <a:t> دقیقا با همون داخل یه </a:t>
            </a:r>
          </a:p>
          <a:p>
            <a:pPr algn="r" rtl="1"/>
            <a:r>
              <a:rPr lang="en-US" sz="2000" dirty="0">
                <a:cs typeface="Mitra" panose="00000400000000000000" pitchFamily="2" charset="-78"/>
              </a:rPr>
              <a:t>Origin</a:t>
            </a:r>
            <a:r>
              <a:rPr lang="fa-IR" sz="2000" dirty="0">
                <a:cs typeface="Mitra" panose="00000400000000000000" pitchFamily="2" charset="-78"/>
              </a:rPr>
              <a:t> یکسان قرار دارند</a:t>
            </a:r>
          </a:p>
          <a:p>
            <a:pPr algn="r" rtl="1"/>
            <a:r>
              <a:rPr lang="fa-IR" sz="2000" dirty="0">
                <a:cs typeface="Mitra" panose="00000400000000000000" pitchFamily="2" charset="-78"/>
              </a:rPr>
              <a:t>اما این لینک </a:t>
            </a:r>
            <a:r>
              <a:rPr lang="en-US" sz="2000" dirty="0">
                <a:cs typeface="Mitra" panose="00000400000000000000" pitchFamily="2" charset="-78"/>
                <a:hlinkClick r:id="rId5"/>
              </a:rPr>
              <a:t>https://www.en.example.com/hello.html</a:t>
            </a:r>
            <a:r>
              <a:rPr lang="fa-IR" sz="2000" dirty="0">
                <a:cs typeface="Mitra" panose="00000400000000000000" pitchFamily="2" charset="-78"/>
              </a:rPr>
              <a:t> داخل یک </a:t>
            </a:r>
            <a:r>
              <a:rPr lang="en-US" sz="2000" dirty="0">
                <a:cs typeface="Mitra" panose="00000400000000000000" pitchFamily="2" charset="-78"/>
              </a:rPr>
              <a:t>Origin</a:t>
            </a:r>
            <a:r>
              <a:rPr lang="fa-IR" sz="2000" dirty="0">
                <a:cs typeface="Mitra" panose="00000400000000000000" pitchFamily="2" charset="-78"/>
              </a:rPr>
              <a:t> نیستند و اگر سیاست محدود کننده </a:t>
            </a:r>
            <a:r>
              <a:rPr lang="en-US" sz="2000" dirty="0">
                <a:cs typeface="Mitra" panose="00000400000000000000" pitchFamily="2" charset="-78"/>
              </a:rPr>
              <a:t>Origin</a:t>
            </a:r>
            <a:r>
              <a:rPr lang="fa-IR" sz="2000" dirty="0">
                <a:cs typeface="Mitra" panose="00000400000000000000" pitchFamily="2" charset="-78"/>
              </a:rPr>
              <a:t> فعال باشه نمیتونه به سند های قبلی دسترسی پیدا کنه</a:t>
            </a:r>
            <a:r>
              <a:rPr lang="en-US" sz="2000" dirty="0">
                <a:cs typeface="Mitra" panose="00000400000000000000" pitchFamily="2" charset="-78"/>
                <a:hlinkClick r:id="rId5"/>
              </a:rPr>
              <a:t>https://www.en.example.com/hello.html</a:t>
            </a:r>
            <a:endParaRPr lang="fa-IR" sz="2000" dirty="0">
              <a:cs typeface="Mitra" panose="00000400000000000000" pitchFamily="2" charset="-78"/>
            </a:endParaRPr>
          </a:p>
          <a:p>
            <a:pPr algn="r" rtl="1"/>
            <a:endParaRPr lang="en-US" sz="2000" dirty="0">
              <a:cs typeface="Mitra" panose="00000400000000000000" pitchFamily="2" charset="-78"/>
            </a:endParaRPr>
          </a:p>
        </p:txBody>
      </p:sp>
      <p:pic>
        <p:nvPicPr>
          <p:cNvPr id="5" name="Picture 4">
            <a:extLst>
              <a:ext uri="{FF2B5EF4-FFF2-40B4-BE49-F238E27FC236}">
                <a16:creationId xmlns:a16="http://schemas.microsoft.com/office/drawing/2014/main" id="{D5D30455-ED81-DCDF-8D52-D81DBF971C5C}"/>
              </a:ext>
            </a:extLst>
          </p:cNvPr>
          <p:cNvPicPr>
            <a:picLocks noChangeAspect="1"/>
          </p:cNvPicPr>
          <p:nvPr/>
        </p:nvPicPr>
        <p:blipFill>
          <a:blip r:embed="rId6"/>
          <a:stretch>
            <a:fillRect/>
          </a:stretch>
        </p:blipFill>
        <p:spPr>
          <a:xfrm>
            <a:off x="434566" y="2215053"/>
            <a:ext cx="3097652" cy="1034103"/>
          </a:xfrm>
          <a:prstGeom prst="rect">
            <a:avLst/>
          </a:prstGeom>
        </p:spPr>
      </p:pic>
    </p:spTree>
    <p:extLst>
      <p:ext uri="{BB962C8B-B14F-4D97-AF65-F5344CB8AC3E}">
        <p14:creationId xmlns:p14="http://schemas.microsoft.com/office/powerpoint/2010/main" val="3854528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en-US" dirty="0"/>
              <a:t>CORS</a:t>
            </a:r>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normAutofit/>
          </a:bodyPr>
          <a:lstStyle/>
          <a:p>
            <a:pPr algn="r" rtl="1"/>
            <a:r>
              <a:rPr lang="fa-IR" dirty="0"/>
              <a:t>سربرگ </a:t>
            </a:r>
            <a:r>
              <a:rPr lang="en-US" dirty="0"/>
              <a:t>HTTP</a:t>
            </a:r>
            <a:r>
              <a:rPr lang="fa-IR" dirty="0"/>
              <a:t> جایی است که قرار است برای مدیریت </a:t>
            </a:r>
            <a:r>
              <a:rPr lang="en-US" dirty="0"/>
              <a:t>CORS</a:t>
            </a:r>
            <a:r>
              <a:rPr lang="fa-IR" dirty="0"/>
              <a:t> به ما کمک کند . این سربرگ با هر درخواست یا جوابی ارسال میشود و در هر بار اطلاعات مختلفی را در خود قرار میدهد . </a:t>
            </a:r>
          </a:p>
          <a:p>
            <a:pPr algn="r" rtl="1"/>
            <a:endParaRPr lang="en-US" dirty="0"/>
          </a:p>
        </p:txBody>
      </p:sp>
      <p:pic>
        <p:nvPicPr>
          <p:cNvPr id="5" name="Picture 4">
            <a:extLst>
              <a:ext uri="{FF2B5EF4-FFF2-40B4-BE49-F238E27FC236}">
                <a16:creationId xmlns:a16="http://schemas.microsoft.com/office/drawing/2014/main" id="{48D17459-BC6F-A77F-F777-F3B47E8BC19F}"/>
              </a:ext>
            </a:extLst>
          </p:cNvPr>
          <p:cNvPicPr>
            <a:picLocks noChangeAspect="1"/>
          </p:cNvPicPr>
          <p:nvPr/>
        </p:nvPicPr>
        <p:blipFill>
          <a:blip r:embed="rId2"/>
          <a:stretch>
            <a:fillRect/>
          </a:stretch>
        </p:blipFill>
        <p:spPr>
          <a:xfrm>
            <a:off x="1589684" y="3086099"/>
            <a:ext cx="5210175" cy="2914650"/>
          </a:xfrm>
          <a:prstGeom prst="rect">
            <a:avLst/>
          </a:prstGeom>
        </p:spPr>
      </p:pic>
      <p:sp>
        <p:nvSpPr>
          <p:cNvPr id="6" name="Rectangle: Rounded Corners 5">
            <a:extLst>
              <a:ext uri="{FF2B5EF4-FFF2-40B4-BE49-F238E27FC236}">
                <a16:creationId xmlns:a16="http://schemas.microsoft.com/office/drawing/2014/main" id="{B46EAB20-F43C-E4AD-3892-9E72D351A94F}"/>
              </a:ext>
            </a:extLst>
          </p:cNvPr>
          <p:cNvSpPr/>
          <p:nvPr/>
        </p:nvSpPr>
        <p:spPr>
          <a:xfrm>
            <a:off x="8238653" y="3250853"/>
            <a:ext cx="3404103" cy="26451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fa-IR" sz="1300" dirty="0">
                <a:cs typeface="Mitra" panose="00000400000000000000" pitchFamily="2" charset="-78"/>
              </a:rPr>
              <a:t>سربرگ </a:t>
            </a:r>
            <a:r>
              <a:rPr lang="en-US" sz="1300" dirty="0">
                <a:cs typeface="Mitra" panose="00000400000000000000" pitchFamily="2" charset="-78"/>
              </a:rPr>
              <a:t>Access-Control-Allow-Origin </a:t>
            </a:r>
            <a:r>
              <a:rPr lang="fa-IR" sz="1300" dirty="0">
                <a:cs typeface="Mitra" panose="00000400000000000000" pitchFamily="2" charset="-78"/>
              </a:rPr>
              <a:t>شیوه به اشتراک گذاری منابع را با دامنه‌های خارجی تعیین می‌کند. زمانی که یک درخواست </a:t>
            </a:r>
            <a:r>
              <a:rPr lang="en-US" sz="1300" dirty="0">
                <a:cs typeface="Mitra" panose="00000400000000000000" pitchFamily="2" charset="-78"/>
              </a:rPr>
              <a:t>GET </a:t>
            </a:r>
            <a:r>
              <a:rPr lang="fa-IR" sz="1300" dirty="0">
                <a:cs typeface="Mitra" panose="00000400000000000000" pitchFamily="2" charset="-78"/>
              </a:rPr>
              <a:t>برای دسترسی به منابع سرور </a:t>
            </a:r>
            <a:r>
              <a:rPr lang="en-US" sz="1300" dirty="0">
                <a:cs typeface="Mitra" panose="00000400000000000000" pitchFamily="2" charset="-78"/>
              </a:rPr>
              <a:t>A </a:t>
            </a:r>
            <a:r>
              <a:rPr lang="fa-IR" sz="1300" dirty="0">
                <a:cs typeface="Mitra" panose="00000400000000000000" pitchFamily="2" charset="-78"/>
              </a:rPr>
              <a:t>ایجاد می‌شود، این سرور با یک مقدار </a:t>
            </a:r>
            <a:r>
              <a:rPr lang="en-US" sz="1300" dirty="0">
                <a:cs typeface="Mitra" panose="00000400000000000000" pitchFamily="2" charset="-78"/>
              </a:rPr>
              <a:t>Access-Control-Allow-Origin </a:t>
            </a:r>
            <a:r>
              <a:rPr lang="fa-IR" sz="1300" dirty="0">
                <a:cs typeface="Mitra" panose="00000400000000000000" pitchFamily="2" charset="-78"/>
              </a:rPr>
              <a:t>پاسخ می‌دهد. این مقدار در بیشتر اوقات برابر با * است که به معنای اجازه به اشتراک گذاری منابع با هر دامنه دیگری است. گاهی اوقات نیز ممکن است این مقدار برابر با یک لیست از وبسایت‌های مختلف باشد که تنها اجازه اشتراک گذاری با آن‌ها داده می‌شود.</a:t>
            </a:r>
            <a:endParaRPr lang="en-US" sz="1300" dirty="0">
              <a:cs typeface="Mitra" panose="00000400000000000000" pitchFamily="2" charset="-78"/>
            </a:endParaRPr>
          </a:p>
        </p:txBody>
      </p:sp>
    </p:spTree>
    <p:extLst>
      <p:ext uri="{BB962C8B-B14F-4D97-AF65-F5344CB8AC3E}">
        <p14:creationId xmlns:p14="http://schemas.microsoft.com/office/powerpoint/2010/main" val="1889218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fa-IR" dirty="0"/>
              <a:t>دو روش پرکاربرد احراز هویت</a:t>
            </a:r>
            <a:endParaRPr lang="en-US" dirty="0"/>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lstStyle/>
          <a:p>
            <a:pPr algn="r" rtl="1"/>
            <a:r>
              <a:rPr lang="en-US" dirty="0">
                <a:cs typeface="Mitra" panose="00000400000000000000" pitchFamily="2" charset="-78"/>
              </a:rPr>
              <a:t>Cookie-base authentication</a:t>
            </a:r>
          </a:p>
          <a:p>
            <a:pPr lvl="1" algn="r" rtl="1"/>
            <a:r>
              <a:rPr lang="fa-IR" dirty="0">
                <a:cs typeface="Mitra" panose="00000400000000000000" pitchFamily="2" charset="-78"/>
              </a:rPr>
              <a:t>به ازای هر درخواست یک کوی به سرور ارسال میشود و برعکس</a:t>
            </a:r>
            <a:endParaRPr lang="en-US" dirty="0">
              <a:cs typeface="Mitra" panose="00000400000000000000" pitchFamily="2" charset="-78"/>
            </a:endParaRPr>
          </a:p>
          <a:p>
            <a:pPr algn="r" rtl="1"/>
            <a:r>
              <a:rPr lang="en-US" dirty="0">
                <a:cs typeface="Mitra" panose="00000400000000000000" pitchFamily="2" charset="-78"/>
              </a:rPr>
              <a:t>Token-based authentication</a:t>
            </a:r>
            <a:endParaRPr lang="fa-IR" dirty="0">
              <a:cs typeface="Mitra" panose="00000400000000000000" pitchFamily="2" charset="-78"/>
            </a:endParaRPr>
          </a:p>
          <a:p>
            <a:pPr lvl="1" algn="r" rtl="1"/>
            <a:r>
              <a:rPr lang="fa-IR" dirty="0">
                <a:cs typeface="Mitra" panose="00000400000000000000" pitchFamily="2" charset="-78"/>
              </a:rPr>
              <a:t>در هر درخواست یک توکن که در هدر معمولا قرار میگیرد ارسال میشود .</a:t>
            </a:r>
            <a:endParaRPr lang="en-US" dirty="0">
              <a:cs typeface="Mitra" panose="00000400000000000000" pitchFamily="2" charset="-78"/>
            </a:endParaRPr>
          </a:p>
        </p:txBody>
      </p:sp>
    </p:spTree>
    <p:extLst>
      <p:ext uri="{BB962C8B-B14F-4D97-AF65-F5344CB8AC3E}">
        <p14:creationId xmlns:p14="http://schemas.microsoft.com/office/powerpoint/2010/main" val="817558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یک استاندارد وب است که روشی فشرده و خودشمول است . توکن یک جیسون هست . </a:t>
            </a:r>
          </a:p>
          <a:p>
            <a:pPr lvl="1" algn="r" rtl="1"/>
            <a:r>
              <a:rPr lang="fa-IR" dirty="0"/>
              <a:t>فشرده : یعنی اینقدر سایز این توکن کوچک است که راحت میتوان آنرا در </a:t>
            </a:r>
            <a:r>
              <a:rPr lang="en-US" dirty="0"/>
              <a:t>Http Header</a:t>
            </a:r>
            <a:r>
              <a:rPr lang="fa-IR" dirty="0"/>
              <a:t> یا پارامترهای پست یا حتی از طریق </a:t>
            </a:r>
            <a:r>
              <a:rPr lang="en-US" dirty="0"/>
              <a:t>URL</a:t>
            </a:r>
            <a:r>
              <a:rPr lang="fa-IR" dirty="0"/>
              <a:t> ارسال کرد و به دلیل کوچک بودن انتقال آن سریع است . </a:t>
            </a:r>
          </a:p>
          <a:p>
            <a:pPr lvl="1" algn="r" rtl="1"/>
            <a:r>
              <a:rPr lang="fa-IR" dirty="0"/>
              <a:t>خود شمول : </a:t>
            </a:r>
            <a:r>
              <a:rPr lang="en-US" dirty="0"/>
              <a:t>payload</a:t>
            </a:r>
            <a:r>
              <a:rPr lang="fa-IR" dirty="0"/>
              <a:t> یا "بارمفید" این توکن شامل تمام اطلاعات مورد نیاز جهت اعتبارسنجی یک کاربر است تا دیگر نیازی به کئری گرفتن هرباره از بانک اطلاعاتی نباشد . </a:t>
            </a:r>
            <a:endParaRPr lang="en-US" dirty="0"/>
          </a:p>
        </p:txBody>
      </p:sp>
    </p:spTree>
    <p:extLst>
      <p:ext uri="{BB962C8B-B14F-4D97-AF65-F5344CB8AC3E}">
        <p14:creationId xmlns:p14="http://schemas.microsoft.com/office/powerpoint/2010/main" val="3635103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شامل سه بخش هستند : </a:t>
            </a:r>
            <a:r>
              <a:rPr lang="en-US" dirty="0" err="1"/>
              <a:t>header.payload.signature</a:t>
            </a:r>
            <a:endParaRPr lang="en-US" dirty="0"/>
          </a:p>
          <a:p>
            <a:pPr algn="r" rtl="1"/>
            <a:r>
              <a:rPr lang="en-US" dirty="0"/>
              <a:t>HEADER</a:t>
            </a:r>
            <a:r>
              <a:rPr lang="fa-IR" dirty="0"/>
              <a:t> : </a:t>
            </a:r>
          </a:p>
          <a:p>
            <a:pPr marL="450000" lvl="1" indent="0" algn="r" rtl="1">
              <a:buNone/>
            </a:pPr>
            <a:r>
              <a:rPr lang="fa-IR" dirty="0"/>
              <a:t>عموما درای دو قسمت است که نوع توکن و الگوریتم مورد استفاده توسط آن را مشخص میکند</a:t>
            </a:r>
          </a:p>
          <a:p>
            <a:pPr marL="450000" lvl="1" indent="0" algn="r" rtl="1">
              <a:buNone/>
            </a:pPr>
            <a:endParaRPr lang="en-US" dirty="0"/>
          </a:p>
        </p:txBody>
      </p:sp>
      <p:pic>
        <p:nvPicPr>
          <p:cNvPr id="5" name="Picture 4">
            <a:extLst>
              <a:ext uri="{FF2B5EF4-FFF2-40B4-BE49-F238E27FC236}">
                <a16:creationId xmlns:a16="http://schemas.microsoft.com/office/drawing/2014/main" id="{74BFE472-4A96-FF1F-0BFA-ABA0A86308D9}"/>
              </a:ext>
            </a:extLst>
          </p:cNvPr>
          <p:cNvPicPr>
            <a:picLocks noChangeAspect="1"/>
          </p:cNvPicPr>
          <p:nvPr/>
        </p:nvPicPr>
        <p:blipFill>
          <a:blip r:embed="rId2"/>
          <a:stretch>
            <a:fillRect/>
          </a:stretch>
        </p:blipFill>
        <p:spPr>
          <a:xfrm>
            <a:off x="1787117" y="4029311"/>
            <a:ext cx="2171700" cy="1533525"/>
          </a:xfrm>
          <a:prstGeom prst="rect">
            <a:avLst/>
          </a:prstGeom>
        </p:spPr>
      </p:pic>
    </p:spTree>
    <p:extLst>
      <p:ext uri="{BB962C8B-B14F-4D97-AF65-F5344CB8AC3E}">
        <p14:creationId xmlns:p14="http://schemas.microsoft.com/office/powerpoint/2010/main" val="30031249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{8284C7F7-45CA-45E1-A351-28793054E139}tf11665031_win32</Template>
  <TotalTime>1937</TotalTime>
  <Words>2058</Words>
  <Application>Microsoft Office PowerPoint</Application>
  <PresentationFormat>Widescreen</PresentationFormat>
  <Paragraphs>196</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 Nova</vt:lpstr>
      <vt:lpstr>Arial Nova Light</vt:lpstr>
      <vt:lpstr>Mitra</vt:lpstr>
      <vt:lpstr>Segoe UI</vt:lpstr>
      <vt:lpstr>Wingdings 2</vt:lpstr>
      <vt:lpstr>SlateVTI</vt:lpstr>
      <vt:lpstr>Security token access</vt:lpstr>
      <vt:lpstr>Contents</vt:lpstr>
      <vt:lpstr>Idioms</vt:lpstr>
      <vt:lpstr>CORS</vt:lpstr>
      <vt:lpstr>CORS</vt:lpstr>
      <vt:lpstr>CORS</vt:lpstr>
      <vt:lpstr>دو روش پرکاربرد احراز هویت</vt:lpstr>
      <vt:lpstr>JWT base authentication</vt:lpstr>
      <vt:lpstr>JWT base authentication</vt:lpstr>
      <vt:lpstr>JWT base authentication</vt:lpstr>
      <vt:lpstr>JWT base authentication</vt:lpstr>
      <vt:lpstr>JWT base authentication</vt:lpstr>
      <vt:lpstr>JWT base authentication</vt:lpstr>
      <vt:lpstr>Authentication Vs Authorization</vt:lpstr>
      <vt:lpstr>Authentication Vs Authorization</vt:lpstr>
      <vt:lpstr>Authentication</vt:lpstr>
      <vt:lpstr>Authorization</vt:lpstr>
      <vt:lpstr>Authorization</vt:lpstr>
      <vt:lpstr>Authorization</vt:lpstr>
      <vt:lpstr>Authorization</vt:lpstr>
      <vt:lpstr>Asp Core and JWT</vt:lpstr>
      <vt:lpstr>Asp Core Authenticaton automatic</vt:lpstr>
      <vt:lpstr>Authenticaton Concept</vt:lpstr>
      <vt:lpstr>Authentication Handler</vt:lpstr>
      <vt:lpstr>RemoteAuthenticationHandler&lt;Toptions&gt; VS AuthenticationHandler&lt;Toptions&gt;</vt:lpstr>
      <vt:lpstr>Authentication VS Challenge Vs Forbid</vt:lpstr>
      <vt:lpstr>Authentication providers per tenant</vt:lpstr>
      <vt:lpstr>Authenication built-in</vt:lpstr>
      <vt:lpstr>Authenication built-in</vt:lpstr>
      <vt:lpstr>Authenication built-in</vt:lpstr>
      <vt:lpstr>Authenication built-in</vt:lpstr>
      <vt:lpstr>Authenication built-in</vt:lpstr>
      <vt:lpstr>Authenication built-in</vt:lpstr>
      <vt:lpstr>Authenication built-in</vt:lpstr>
      <vt:lpstr>Authenication built-in</vt:lpstr>
      <vt:lpstr>Authenication built-in</vt:lpstr>
      <vt:lpstr>Authenication built-in</vt:lpstr>
      <vt:lpstr>Authentication with identity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token access</dc:title>
  <dc:creator>Mr ERROR</dc:creator>
  <cp:lastModifiedBy>Mr ERROR</cp:lastModifiedBy>
  <cp:revision>28</cp:revision>
  <dcterms:created xsi:type="dcterms:W3CDTF">2024-05-05T05:31:25Z</dcterms:created>
  <dcterms:modified xsi:type="dcterms:W3CDTF">2024-05-24T14:42:20Z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